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337" r:id="rId2"/>
    <p:sldId id="338" r:id="rId3"/>
    <p:sldId id="339" r:id="rId4"/>
    <p:sldId id="257" r:id="rId5"/>
    <p:sldId id="292" r:id="rId6"/>
    <p:sldId id="293" r:id="rId7"/>
    <p:sldId id="294" r:id="rId8"/>
    <p:sldId id="295" r:id="rId9"/>
    <p:sldId id="298" r:id="rId10"/>
    <p:sldId id="258" r:id="rId11"/>
    <p:sldId id="259" r:id="rId12"/>
    <p:sldId id="305" r:id="rId13"/>
    <p:sldId id="306" r:id="rId14"/>
    <p:sldId id="303" r:id="rId15"/>
    <p:sldId id="302" r:id="rId16"/>
    <p:sldId id="260" r:id="rId17"/>
    <p:sldId id="301" r:id="rId18"/>
    <p:sldId id="311" r:id="rId19"/>
    <p:sldId id="323" r:id="rId20"/>
    <p:sldId id="318" r:id="rId21"/>
    <p:sldId id="344" r:id="rId22"/>
    <p:sldId id="341" r:id="rId23"/>
    <p:sldId id="264" r:id="rId24"/>
    <p:sldId id="28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5" roundtripDataSignature="AMtx7mhmZzwoHS9286qCHu63/zqvZGLO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A43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5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7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IIP Assistant" userId="5d8ebca53ff056f0" providerId="LiveId" clId="{71862411-17E1-449A-8A86-827069C6AF13}"/>
    <pc:docChg chg="undo custSel modSld">
      <pc:chgData name="UIIP Assistant" userId="5d8ebca53ff056f0" providerId="LiveId" clId="{71862411-17E1-449A-8A86-827069C6AF13}" dt="2020-11-11T15:21:24.957" v="46" actId="14100"/>
      <pc:docMkLst>
        <pc:docMk/>
      </pc:docMkLst>
      <pc:sldChg chg="modSp mod">
        <pc:chgData name="UIIP Assistant" userId="5d8ebca53ff056f0" providerId="LiveId" clId="{71862411-17E1-449A-8A86-827069C6AF13}" dt="2020-11-11T14:19:30.733" v="0" actId="20577"/>
        <pc:sldMkLst>
          <pc:docMk/>
          <pc:sldMk cId="4163658052" sldId="289"/>
        </pc:sldMkLst>
        <pc:spChg chg="mod">
          <ac:chgData name="UIIP Assistant" userId="5d8ebca53ff056f0" providerId="LiveId" clId="{71862411-17E1-449A-8A86-827069C6AF13}" dt="2020-11-11T14:19:30.733" v="0" actId="20577"/>
          <ac:spMkLst>
            <pc:docMk/>
            <pc:sldMk cId="4163658052" sldId="289"/>
            <ac:spMk id="2" creationId="{4FA1669B-01FC-43D8-B90F-D02581920B49}"/>
          </ac:spMkLst>
        </pc:spChg>
      </pc:sldChg>
      <pc:sldChg chg="modSp mod">
        <pc:chgData name="UIIP Assistant" userId="5d8ebca53ff056f0" providerId="LiveId" clId="{71862411-17E1-449A-8A86-827069C6AF13}" dt="2020-11-11T15:21:14.886" v="45" actId="1076"/>
        <pc:sldMkLst>
          <pc:docMk/>
          <pc:sldMk cId="3460944180" sldId="302"/>
        </pc:sldMkLst>
        <pc:spChg chg="mod">
          <ac:chgData name="UIIP Assistant" userId="5d8ebca53ff056f0" providerId="LiveId" clId="{71862411-17E1-449A-8A86-827069C6AF13}" dt="2020-11-11T15:21:10.966" v="43" actId="1076"/>
          <ac:spMkLst>
            <pc:docMk/>
            <pc:sldMk cId="3460944180" sldId="302"/>
            <ac:spMk id="125" creationId="{00000000-0000-0000-0000-000000000000}"/>
          </ac:spMkLst>
        </pc:spChg>
        <pc:picChg chg="mod">
          <ac:chgData name="UIIP Assistant" userId="5d8ebca53ff056f0" providerId="LiveId" clId="{71862411-17E1-449A-8A86-827069C6AF13}" dt="2020-11-11T15:21:14.886" v="45" actId="1076"/>
          <ac:picMkLst>
            <pc:docMk/>
            <pc:sldMk cId="3460944180" sldId="302"/>
            <ac:picMk id="2" creationId="{2E41B0BB-44D9-E64B-9E31-9AEA7FBFD0EC}"/>
          </ac:picMkLst>
        </pc:picChg>
      </pc:sldChg>
      <pc:sldChg chg="modSp mod">
        <pc:chgData name="UIIP Assistant" userId="5d8ebca53ff056f0" providerId="LiveId" clId="{71862411-17E1-449A-8A86-827069C6AF13}" dt="2020-11-11T15:20:50.012" v="33" actId="1076"/>
        <pc:sldMkLst>
          <pc:docMk/>
          <pc:sldMk cId="4025009554" sldId="303"/>
        </pc:sldMkLst>
        <pc:spChg chg="mod">
          <ac:chgData name="UIIP Assistant" userId="5d8ebca53ff056f0" providerId="LiveId" clId="{71862411-17E1-449A-8A86-827069C6AF13}" dt="2020-11-11T15:20:50.012" v="33" actId="1076"/>
          <ac:spMkLst>
            <pc:docMk/>
            <pc:sldMk cId="4025009554" sldId="303"/>
            <ac:spMk id="124" creationId="{00000000-0000-0000-0000-000000000000}"/>
          </ac:spMkLst>
        </pc:spChg>
        <pc:picChg chg="mod">
          <ac:chgData name="UIIP Assistant" userId="5d8ebca53ff056f0" providerId="LiveId" clId="{71862411-17E1-449A-8A86-827069C6AF13}" dt="2020-11-11T15:20:45.182" v="31" actId="1076"/>
          <ac:picMkLst>
            <pc:docMk/>
            <pc:sldMk cId="4025009554" sldId="303"/>
            <ac:picMk id="2" creationId="{370B41D2-44FE-834E-9F51-0B3533E54D94}"/>
          </ac:picMkLst>
        </pc:picChg>
      </pc:sldChg>
      <pc:sldChg chg="modSp mod">
        <pc:chgData name="UIIP Assistant" userId="5d8ebca53ff056f0" providerId="LiveId" clId="{71862411-17E1-449A-8A86-827069C6AF13}" dt="2020-11-11T15:18:00.006" v="12" actId="1076"/>
        <pc:sldMkLst>
          <pc:docMk/>
          <pc:sldMk cId="2485948665" sldId="305"/>
        </pc:sldMkLst>
        <pc:spChg chg="mod">
          <ac:chgData name="UIIP Assistant" userId="5d8ebca53ff056f0" providerId="LiveId" clId="{71862411-17E1-449A-8A86-827069C6AF13}" dt="2020-11-11T15:17:57.021" v="11" actId="1076"/>
          <ac:spMkLst>
            <pc:docMk/>
            <pc:sldMk cId="2485948665" sldId="305"/>
            <ac:spMk id="122" creationId="{00000000-0000-0000-0000-000000000000}"/>
          </ac:spMkLst>
        </pc:spChg>
        <pc:picChg chg="mod">
          <ac:chgData name="UIIP Assistant" userId="5d8ebca53ff056f0" providerId="LiveId" clId="{71862411-17E1-449A-8A86-827069C6AF13}" dt="2020-11-11T15:18:00.006" v="12" actId="1076"/>
          <ac:picMkLst>
            <pc:docMk/>
            <pc:sldMk cId="2485948665" sldId="305"/>
            <ac:picMk id="2" creationId="{EF01D7E6-D886-1A4D-BC84-7EFAC75EE09F}"/>
          </ac:picMkLst>
        </pc:picChg>
      </pc:sldChg>
      <pc:sldChg chg="modSp mod">
        <pc:chgData name="UIIP Assistant" userId="5d8ebca53ff056f0" providerId="LiveId" clId="{71862411-17E1-449A-8A86-827069C6AF13}" dt="2020-11-11T15:20:28.254" v="25" actId="1076"/>
        <pc:sldMkLst>
          <pc:docMk/>
          <pc:sldMk cId="2318067730" sldId="306"/>
        </pc:sldMkLst>
        <pc:spChg chg="mod">
          <ac:chgData name="UIIP Assistant" userId="5d8ebca53ff056f0" providerId="LiveId" clId="{71862411-17E1-449A-8A86-827069C6AF13}" dt="2020-11-11T15:20:28.254" v="25" actId="1076"/>
          <ac:spMkLst>
            <pc:docMk/>
            <pc:sldMk cId="2318067730" sldId="306"/>
            <ac:spMk id="19" creationId="{0487A053-FBC6-3141-8735-699F30AB09B0}"/>
          </ac:spMkLst>
        </pc:spChg>
        <pc:picChg chg="mod">
          <ac:chgData name="UIIP Assistant" userId="5d8ebca53ff056f0" providerId="LiveId" clId="{71862411-17E1-449A-8A86-827069C6AF13}" dt="2020-11-11T15:18:23.070" v="21" actId="1076"/>
          <ac:picMkLst>
            <pc:docMk/>
            <pc:sldMk cId="2318067730" sldId="306"/>
            <ac:picMk id="6" creationId="{16E43697-41CE-F240-9FEE-EE906A0B5398}"/>
          </ac:picMkLst>
        </pc:picChg>
      </pc:sldChg>
      <pc:sldChg chg="modSp mod">
        <pc:chgData name="UIIP Assistant" userId="5d8ebca53ff056f0" providerId="LiveId" clId="{71862411-17E1-449A-8A86-827069C6AF13}" dt="2020-11-11T15:21:24.957" v="46" actId="14100"/>
        <pc:sldMkLst>
          <pc:docMk/>
          <pc:sldMk cId="1073251104" sldId="311"/>
        </pc:sldMkLst>
        <pc:spChg chg="mod">
          <ac:chgData name="UIIP Assistant" userId="5d8ebca53ff056f0" providerId="LiveId" clId="{71862411-17E1-449A-8A86-827069C6AF13}" dt="2020-11-11T15:21:24.957" v="46" actId="14100"/>
          <ac:spMkLst>
            <pc:docMk/>
            <pc:sldMk cId="1073251104" sldId="311"/>
            <ac:spMk id="132" creationId="{00000000-0000-0000-0000-000000000000}"/>
          </ac:spMkLst>
        </pc:spChg>
      </pc:sldChg>
      <pc:sldChg chg="modSp mod">
        <pc:chgData name="UIIP Assistant" userId="5d8ebca53ff056f0" providerId="LiveId" clId="{71862411-17E1-449A-8A86-827069C6AF13}" dt="2020-11-11T14:19:47.751" v="2" actId="20577"/>
        <pc:sldMkLst>
          <pc:docMk/>
          <pc:sldMk cId="3835087699" sldId="344"/>
        </pc:sldMkLst>
        <pc:spChg chg="mod">
          <ac:chgData name="UIIP Assistant" userId="5d8ebca53ff056f0" providerId="LiveId" clId="{71862411-17E1-449A-8A86-827069C6AF13}" dt="2020-11-11T14:19:47.751" v="2" actId="20577"/>
          <ac:spMkLst>
            <pc:docMk/>
            <pc:sldMk cId="3835087699" sldId="344"/>
            <ac:spMk id="1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400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7165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22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006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120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19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2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550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11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008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262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69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42C0-1DEF-2B48-B079-DC4AE371AB38}" type="datetimeFigureOut">
              <a:rPr lang="ru-RU" smtClean="0"/>
              <a:t>01.12.2020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0CBF-3D5E-4540-AEE0-844A20995D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602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850" y="364523"/>
            <a:ext cx="8575829" cy="152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500" b="1" dirty="0" err="1">
                <a:solidFill>
                  <a:srgbClr val="633B86"/>
                </a:solidFill>
                <a:latin typeface="+mj-lt"/>
                <a:ea typeface="+mj-ea"/>
                <a:cs typeface="+mj-cs"/>
              </a:rPr>
              <a:t>Презентація</a:t>
            </a:r>
            <a:r>
              <a:rPr lang="ru-RU" sz="3500" b="1" dirty="0">
                <a:solidFill>
                  <a:srgbClr val="633B86"/>
                </a:solidFill>
                <a:latin typeface="+mj-lt"/>
                <a:ea typeface="+mj-ea"/>
                <a:cs typeface="+mj-cs"/>
              </a:rPr>
              <a:t> конкурсу</a:t>
            </a:r>
            <a:r>
              <a:rPr lang="en-US" sz="3500" b="1" dirty="0">
                <a:solidFill>
                  <a:srgbClr val="633B86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500" b="1" dirty="0">
                <a:solidFill>
                  <a:srgbClr val="633B86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sz="3500" b="1" dirty="0" err="1">
                <a:solidFill>
                  <a:srgbClr val="633B86"/>
                </a:solidFill>
                <a:latin typeface="+mj-lt"/>
                <a:ea typeface="+mj-ea"/>
                <a:cs typeface="+mj-cs"/>
              </a:rPr>
              <a:t>Молодіжна</a:t>
            </a:r>
            <a:r>
              <a:rPr lang="ru-RU" sz="3500" b="1" dirty="0">
                <a:solidFill>
                  <a:srgbClr val="633B86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500" b="1" dirty="0" err="1">
                <a:solidFill>
                  <a:srgbClr val="633B86"/>
                </a:solidFill>
                <a:latin typeface="+mj-lt"/>
                <a:ea typeface="+mj-ea"/>
                <a:cs typeface="+mj-cs"/>
              </a:rPr>
              <a:t>столиця</a:t>
            </a:r>
            <a:r>
              <a:rPr lang="ru-RU" sz="3500" b="1" dirty="0">
                <a:solidFill>
                  <a:srgbClr val="633B86"/>
                </a:solidFill>
                <a:latin typeface="+mj-lt"/>
                <a:ea typeface="+mj-ea"/>
                <a:cs typeface="+mj-cs"/>
              </a:rPr>
              <a:t> України-2022”: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C518EE-1E8B-4E5B-86C3-987D9C774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8248"/>
            <a:ext cx="9144000" cy="34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0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56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 descr="http://youthcapital.org.ua/wp-content/uploads/2018/04/11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960" y="2106615"/>
            <a:ext cx="631754" cy="5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/>
          <p:nvPr/>
        </p:nvSpPr>
        <p:spPr>
          <a:xfrm>
            <a:off x="2084009" y="1974576"/>
            <a:ext cx="592317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налагодження співпраці між молоддю та місцевою владою </a:t>
            </a:r>
            <a:endParaRPr sz="3200" dirty="0"/>
          </a:p>
        </p:txBody>
      </p:sp>
      <p:pic>
        <p:nvPicPr>
          <p:cNvPr id="2" name="Google Shape;107;p3" descr="http://youthcapital.org.ua/wp-content/uploads/2018/04/111.png">
            <a:extLst>
              <a:ext uri="{FF2B5EF4-FFF2-40B4-BE49-F238E27FC236}">
                <a16:creationId xmlns:a16="http://schemas.microsoft.com/office/drawing/2014/main" id="{DE03DD8F-847B-4230-870E-8BFEA5B619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960" y="3492008"/>
            <a:ext cx="631754" cy="5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FBCA1F-A5B2-4B92-99A0-727FE4B57C11}"/>
              </a:ext>
            </a:extLst>
          </p:cNvPr>
          <p:cNvSpPr txBox="1"/>
          <p:nvPr/>
        </p:nvSpPr>
        <p:spPr>
          <a:xfrm>
            <a:off x="2084009" y="3275730"/>
            <a:ext cx="69712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поширення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кращих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практик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реалізації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молодіжної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політики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на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місцевому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рівні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1905A-4277-4193-BF1C-83C36BF2D86C}"/>
              </a:ext>
            </a:extLst>
          </p:cNvPr>
          <p:cNvSpPr txBox="1"/>
          <p:nvPr/>
        </p:nvSpPr>
        <p:spPr>
          <a:xfrm>
            <a:off x="2084009" y="4961554"/>
            <a:ext cx="67692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сприяння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створенню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комфортних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умов для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розвитку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містах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України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Google Shape;107;p3" descr="http://youthcapital.org.ua/wp-content/uploads/2018/04/111.png">
            <a:extLst>
              <a:ext uri="{FF2B5EF4-FFF2-40B4-BE49-F238E27FC236}">
                <a16:creationId xmlns:a16="http://schemas.microsoft.com/office/drawing/2014/main" id="{9DF7BB57-5186-47BC-A5F0-A0437FB3A9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9960" y="5079137"/>
            <a:ext cx="631754" cy="5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city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4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780143" y="3128905"/>
            <a:ext cx="7583714" cy="1754286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7C5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rgbClr val="3F3F3F"/>
                </a:solidFill>
                <a:latin typeface="Calibri"/>
                <a:sym typeface="Calibri"/>
              </a:rPr>
              <a:t>Головні завдання конкурсу</a:t>
            </a:r>
            <a:r>
              <a:rPr lang="uk-UA" sz="18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city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4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2092183" y="2403058"/>
            <a:ext cx="7273759" cy="34778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dirty="0">
                <a:solidFill>
                  <a:srgbClr val="3F3F3F"/>
                </a:solidFill>
                <a:latin typeface="Calibri"/>
                <a:sym typeface="Calibri"/>
              </a:rPr>
              <a:t>Залучення молоді до процесів розроблення, ухвалення та впровадження управлінських рішень на місцевому рівні</a:t>
            </a:r>
            <a:endParaRPr sz="4400" dirty="0">
              <a:solidFill>
                <a:srgbClr val="3F3F3F"/>
              </a:solidFill>
              <a:latin typeface="Calibri"/>
            </a:endParaRPr>
          </a:p>
        </p:txBody>
      </p:sp>
      <p:pic>
        <p:nvPicPr>
          <p:cNvPr id="2" name="Google Shape;120;p4" descr="http://youthcapital.org.ua/wp-content/uploads/2018/04/111.png">
            <a:extLst>
              <a:ext uri="{FF2B5EF4-FFF2-40B4-BE49-F238E27FC236}">
                <a16:creationId xmlns:a16="http://schemas.microsoft.com/office/drawing/2014/main" id="{EF01D7E6-D886-1A4D-BC84-7EFAC75EE0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485" y="3306164"/>
            <a:ext cx="1467288" cy="136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94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city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4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87A053-FBC6-3141-8735-699F30AB09B0}"/>
              </a:ext>
            </a:extLst>
          </p:cNvPr>
          <p:cNvSpPr txBox="1"/>
          <p:nvPr/>
        </p:nvSpPr>
        <p:spPr>
          <a:xfrm>
            <a:off x="2064410" y="2374954"/>
            <a:ext cx="693966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dirty="0">
                <a:solidFill>
                  <a:srgbClr val="3F3F3F"/>
                </a:solidFill>
                <a:latin typeface="Calibri"/>
                <a:sym typeface="Calibri"/>
              </a:rPr>
              <a:t>Обмін досвідом та кращими практиками реалізації молодіжної політики на місцевому та регіональному рівнях </a:t>
            </a:r>
            <a:endParaRPr lang="" sz="4400" dirty="0">
              <a:solidFill>
                <a:srgbClr val="3F3F3F"/>
              </a:solidFill>
              <a:latin typeface="Calibri"/>
            </a:endParaRPr>
          </a:p>
        </p:txBody>
      </p:sp>
      <p:pic>
        <p:nvPicPr>
          <p:cNvPr id="6" name="Google Shape;120;p4" descr="http://youthcapital.org.ua/wp-content/uploads/2018/04/111.png">
            <a:extLst>
              <a:ext uri="{FF2B5EF4-FFF2-40B4-BE49-F238E27FC236}">
                <a16:creationId xmlns:a16="http://schemas.microsoft.com/office/drawing/2014/main" id="{16E43697-41CE-F240-9FEE-EE906A0B53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478" y="3428999"/>
            <a:ext cx="1467288" cy="136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06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city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4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1989679" y="2420706"/>
            <a:ext cx="7023578" cy="34778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4400" dirty="0">
                <a:solidFill>
                  <a:srgbClr val="3F3F3F"/>
                </a:solidFill>
                <a:latin typeface="Calibri"/>
                <a:sym typeface="Calibri"/>
              </a:rPr>
              <a:t>Запровадження європейського досвіду з метою покращення роботи з молоддю в регіонах України</a:t>
            </a:r>
            <a:endParaRPr sz="4400" dirty="0">
              <a:solidFill>
                <a:srgbClr val="3F3F3F"/>
              </a:solidFill>
              <a:latin typeface="Calibri"/>
            </a:endParaRPr>
          </a:p>
        </p:txBody>
      </p:sp>
      <p:pic>
        <p:nvPicPr>
          <p:cNvPr id="2" name="Google Shape;120;p4" descr="http://youthcapital.org.ua/wp-content/uploads/2018/04/111.png">
            <a:extLst>
              <a:ext uri="{FF2B5EF4-FFF2-40B4-BE49-F238E27FC236}">
                <a16:creationId xmlns:a16="http://schemas.microsoft.com/office/drawing/2014/main" id="{370B41D2-44FE-834E-9F51-0B3533E54D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174" y="3304852"/>
            <a:ext cx="1467288" cy="136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009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city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47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/>
          <p:nvPr/>
        </p:nvSpPr>
        <p:spPr>
          <a:xfrm>
            <a:off x="2071921" y="2333080"/>
            <a:ext cx="6968268" cy="34778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uk-UA" sz="4400" dirty="0">
                <a:solidFill>
                  <a:srgbClr val="3F3F3F"/>
                </a:solidFill>
                <a:latin typeface="Calibri"/>
                <a:sym typeface="Calibri"/>
              </a:rPr>
              <a:t>Мінімізація негативних тенденцій міграції та сприяння процесам децентралізації на місцевому рівні</a:t>
            </a:r>
            <a:endParaRPr sz="4400" dirty="0">
              <a:solidFill>
                <a:srgbClr val="3F3F3F"/>
              </a:solidFill>
              <a:latin typeface="Calibri"/>
            </a:endParaRPr>
          </a:p>
        </p:txBody>
      </p:sp>
      <p:pic>
        <p:nvPicPr>
          <p:cNvPr id="2" name="Google Shape;120;p4" descr="http://youthcapital.org.ua/wp-content/uploads/2018/04/111.png">
            <a:extLst>
              <a:ext uri="{FF2B5EF4-FFF2-40B4-BE49-F238E27FC236}">
                <a16:creationId xmlns:a16="http://schemas.microsoft.com/office/drawing/2014/main" id="{2E41B0BB-44D9-E64B-9E31-9AEA7FBFD0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753" y="3387104"/>
            <a:ext cx="1467288" cy="136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94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286"/>
            <a:ext cx="9144000" cy="1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942535" y="2926129"/>
            <a:ext cx="7258930" cy="1754286"/>
          </a:xfrm>
          <a:prstGeom prst="rect">
            <a:avLst/>
          </a:prstGeom>
          <a:noFill/>
          <a:ln w="57150" cap="flat" cmpd="sng">
            <a:solidFill>
              <a:srgbClr val="54B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Що дає перемога в конкурсі?</a:t>
            </a:r>
            <a:endParaRPr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286"/>
            <a:ext cx="9144000" cy="1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268106" y="2225535"/>
            <a:ext cx="877824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9144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/>
            </a:pPr>
            <a:r>
              <a:rPr lang="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uk-UA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ромоція міста в межах України та на європейському рівні</a:t>
            </a:r>
          </a:p>
          <a:p>
            <a:pPr marL="914400" marR="0" lvl="0" indent="-9144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/>
            </a:pPr>
            <a:r>
              <a:rPr lang="ru-RU" sz="2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Підвищення</a:t>
            </a:r>
            <a:r>
              <a:rPr lang="ru-R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іміджу</a:t>
            </a:r>
            <a:r>
              <a:rPr lang="ru-R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рівня</a:t>
            </a:r>
            <a:r>
              <a:rPr lang="ru-R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довіри</a:t>
            </a:r>
            <a:r>
              <a:rPr lang="ru-R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міської</a:t>
            </a:r>
            <a:r>
              <a:rPr lang="ru-R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влади</a:t>
            </a:r>
            <a:r>
              <a:rPr lang="ru-RU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indent="-914400">
              <a:buClr>
                <a:srgbClr val="3F3F3F"/>
              </a:buClr>
              <a:buSzPts val="1600"/>
              <a:buFont typeface="+mj-lt"/>
              <a:buAutoNum type="arabicPeriod"/>
            </a:pPr>
            <a:r>
              <a:rPr lang="uk-UA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Проведення в місті всеукраїнського молодіжного форуму</a:t>
            </a:r>
          </a:p>
          <a:p>
            <a:pPr marL="914400" indent="-914400">
              <a:buClr>
                <a:srgbClr val="3F3F3F"/>
              </a:buClr>
              <a:buSzPts val="1600"/>
              <a:buFont typeface="+mj-lt"/>
              <a:buAutoNum type="arabicPeriod"/>
            </a:pPr>
            <a:r>
              <a:rPr lang="uk-UA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Підвищення рівня участі молоді у процесах розроблення, ухвалення та впровадження управлінських рішень на місцевому рівні</a:t>
            </a:r>
          </a:p>
          <a:p>
            <a:pPr marL="914400" marR="0" lvl="0" indent="-9144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/>
            </a:pPr>
            <a:endParaRPr lang="uk-UA" sz="2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91440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/>
            </a:pPr>
            <a:endParaRPr lang="ru-RU" sz="4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91440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+mj-lt"/>
              <a:buAutoNum type="arabicPeriod"/>
            </a:pPr>
            <a:endParaRPr lang="uk-UA" sz="40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endParaRPr sz="1800" dirty="0"/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69334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286"/>
            <a:ext cx="9144000" cy="1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365760" y="2463696"/>
            <a:ext cx="8529665" cy="458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lvl="0" indent="-914400">
              <a:buClr>
                <a:srgbClr val="3F3F3F"/>
              </a:buClr>
              <a:buSzPts val="1600"/>
              <a:buFont typeface="+mj-lt"/>
              <a:buAutoNum type="arabicPeriod" startAt="5"/>
            </a:pPr>
            <a:r>
              <a:rPr lang="uk-UA" sz="2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Налагодження співпраці з містами-молодіжними столицями в Європі</a:t>
            </a:r>
          </a:p>
          <a:p>
            <a:pPr marL="914400" indent="-914400">
              <a:buClr>
                <a:srgbClr val="3F3F3F"/>
              </a:buClr>
              <a:buSzPts val="1600"/>
              <a:buFont typeface="+mj-lt"/>
              <a:buAutoNum type="arabicPeriod" startAt="5"/>
            </a:pP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Допомога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у 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поданні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заявки на конкурс “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Європейська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молодіжна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столиця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”</a:t>
            </a:r>
          </a:p>
          <a:p>
            <a:pPr marL="914400" indent="-914400">
              <a:buClr>
                <a:srgbClr val="3F3F3F"/>
              </a:buClr>
              <a:buSzPts val="1600"/>
              <a:buFont typeface="+mj-lt"/>
              <a:buAutoNum type="arabicPeriod" startAt="5"/>
            </a:pP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Підвищення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рівня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туристичної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привабливості</a:t>
            </a:r>
            <a:r>
              <a:rPr lang="ru-RU" sz="2800" dirty="0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>
                <a:solidFill>
                  <a:srgbClr val="3F3F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міста</a:t>
            </a:r>
            <a:endParaRPr lang="ru-RU" sz="2800" dirty="0">
              <a:solidFill>
                <a:srgbClr val="3F3F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914400" algn="ctr">
              <a:buClr>
                <a:srgbClr val="3F3F3F"/>
              </a:buClr>
              <a:buSzPts val="1600"/>
              <a:buFont typeface="+mj-lt"/>
              <a:buAutoNum type="arabicPeriod" startAt="5"/>
            </a:pPr>
            <a:endParaRPr lang="ru-RU" sz="2800" dirty="0"/>
          </a:p>
          <a:p>
            <a:pPr marL="914400" lvl="0" indent="-914400" algn="ctr">
              <a:buClr>
                <a:srgbClr val="3F3F3F"/>
              </a:buClr>
              <a:buSzPts val="1600"/>
              <a:buFont typeface="+mj-lt"/>
              <a:buAutoNum type="arabicPeriod" startAt="5"/>
            </a:pPr>
            <a:endParaRPr lang="uk-UA" sz="4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3F3F3F"/>
              </a:buClr>
              <a:buSzPts val="1600"/>
            </a:pPr>
            <a:endParaRPr sz="4800" dirty="0">
              <a:solidFill>
                <a:srgbClr val="3F3F3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25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city-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596664" y="1799104"/>
            <a:ext cx="8111238" cy="1077178"/>
          </a:xfrm>
          <a:prstGeom prst="rect">
            <a:avLst/>
          </a:prstGeom>
          <a:noFill/>
          <a:ln w="57150" cap="flat" cmpd="sng">
            <a:solidFill>
              <a:srgbClr val="7C5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Критерії відбору Молодіжної столиці України</a:t>
            </a:r>
            <a:endParaRPr sz="3200" dirty="0"/>
          </a:p>
        </p:txBody>
      </p:sp>
      <p:pic>
        <p:nvPicPr>
          <p:cNvPr id="3" name="Google Shape;107;p3" descr="http://youthcapital.org.ua/wp-content/uploads/2018/04/111.png">
            <a:extLst>
              <a:ext uri="{FF2B5EF4-FFF2-40B4-BE49-F238E27FC236}">
                <a16:creationId xmlns:a16="http://schemas.microsoft.com/office/drawing/2014/main" id="{173CE901-B816-41FE-A5CB-BF841FFC96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364" y="3216324"/>
            <a:ext cx="631754" cy="5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7;p3" descr="http://youthcapital.org.ua/wp-content/uploads/2018/04/111.png">
            <a:extLst>
              <a:ext uri="{FF2B5EF4-FFF2-40B4-BE49-F238E27FC236}">
                <a16:creationId xmlns:a16="http://schemas.microsoft.com/office/drawing/2014/main" id="{753BCB3B-8E4C-4E30-9BDB-0E3C10A6CE0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364" y="4414809"/>
            <a:ext cx="631754" cy="56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7;p3" descr="http://youthcapital.org.ua/wp-content/uploads/2018/04/111.png">
            <a:extLst>
              <a:ext uri="{FF2B5EF4-FFF2-40B4-BE49-F238E27FC236}">
                <a16:creationId xmlns:a16="http://schemas.microsoft.com/office/drawing/2014/main" id="{6E8A2E84-5E15-4899-98DF-33D227126C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364" y="5710105"/>
            <a:ext cx="631754" cy="5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31D4BA-60FC-4593-98B3-5A48C8205974}"/>
              </a:ext>
            </a:extLst>
          </p:cNvPr>
          <p:cNvSpPr txBox="1"/>
          <p:nvPr/>
        </p:nvSpPr>
        <p:spPr>
          <a:xfrm>
            <a:off x="1966404" y="4296055"/>
            <a:ext cx="6883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Соціо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-економічний вимір (зайнятість та працевлаштування, підприємництво,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соціальна </a:t>
            </a:r>
            <a:r>
              <a:rPr kumimoji="0" lang="uk-UA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інклюзивність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та освіта);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uk-U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B81D6D-0F5F-446A-B496-F0E3D38B99B0}"/>
              </a:ext>
            </a:extLst>
          </p:cNvPr>
          <p:cNvSpPr txBox="1"/>
          <p:nvPr/>
        </p:nvSpPr>
        <p:spPr>
          <a:xfrm>
            <a:off x="1966404" y="5763549"/>
            <a:ext cx="6421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Культурний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вимір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творчість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глобалізація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E09011-9A68-4962-AE40-E8813FAF8381}"/>
              </a:ext>
            </a:extLst>
          </p:cNvPr>
          <p:cNvSpPr txBox="1"/>
          <p:nvPr/>
        </p:nvSpPr>
        <p:spPr>
          <a:xfrm>
            <a:off x="1966404" y="3157169"/>
            <a:ext cx="6421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Політичний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вимір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(участь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суспільно-політичному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житті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507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939A74-C166-429E-BEBC-230244192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278" y="1819216"/>
            <a:ext cx="4862945" cy="3219568"/>
          </a:xfrm>
        </p:spPr>
        <p:txBody>
          <a:bodyPr/>
          <a:lstStyle/>
          <a:p>
            <a:pPr marL="25400" indent="0">
              <a:buNone/>
            </a:pPr>
            <a:r>
              <a:rPr lang="ru-RU" dirty="0" err="1"/>
              <a:t>Національний</a:t>
            </a:r>
            <a:r>
              <a:rPr lang="ru-RU" dirty="0"/>
              <a:t> конкурс, </a:t>
            </a:r>
            <a:r>
              <a:rPr lang="ru-RU" dirty="0" err="1"/>
              <a:t>який</a:t>
            </a:r>
            <a:r>
              <a:rPr lang="ru-RU" dirty="0"/>
              <a:t> проводиться </a:t>
            </a:r>
            <a:r>
              <a:rPr lang="ru-RU" dirty="0" err="1"/>
              <a:t>щороку</a:t>
            </a:r>
            <a:r>
              <a:rPr lang="ru-RU" dirty="0"/>
              <a:t>, </a:t>
            </a:r>
            <a:r>
              <a:rPr lang="ru-RU" dirty="0" err="1"/>
              <a:t>відзначаючи</a:t>
            </a:r>
            <a:r>
              <a:rPr lang="ru-RU" dirty="0"/>
              <a:t> </a:t>
            </a:r>
            <a:r>
              <a:rPr lang="ru-RU" dirty="0" err="1"/>
              <a:t>найкраще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для </a:t>
            </a:r>
            <a:r>
              <a:rPr lang="ru-RU" dirty="0" err="1"/>
              <a:t>проживання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39DFA2-DBAC-479F-8C2D-596FF64A7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7" y="991954"/>
            <a:ext cx="2740551" cy="435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8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286"/>
            <a:ext cx="9144000" cy="1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307857" y="1935903"/>
            <a:ext cx="8416505" cy="523180"/>
          </a:xfrm>
          <a:prstGeom prst="rect">
            <a:avLst/>
          </a:prstGeom>
          <a:noFill/>
          <a:ln w="57150" cap="flat" cmpd="sng">
            <a:solidFill>
              <a:srgbClr val="54B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Львів – Молодіжна столиця України 2018 року</a:t>
            </a:r>
            <a:endParaRPr sz="2800" dirty="0"/>
          </a:p>
        </p:txBody>
      </p:sp>
      <p:pic>
        <p:nvPicPr>
          <p:cNvPr id="139" name="Google Shape;139;p6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2539" r="12539"/>
          <a:stretch/>
        </p:blipFill>
        <p:spPr>
          <a:xfrm>
            <a:off x="440592" y="4137728"/>
            <a:ext cx="2471284" cy="2471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" name="Google Shape;143;p6"/>
          <p:cNvSpPr txBox="1"/>
          <p:nvPr/>
        </p:nvSpPr>
        <p:spPr>
          <a:xfrm>
            <a:off x="440592" y="2523095"/>
            <a:ext cx="8000024" cy="249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Бюджет участі </a:t>
            </a:r>
          </a:p>
          <a:p>
            <a:pPr marL="457200" indent="-457200"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Центр Шептицького</a:t>
            </a:r>
          </a:p>
          <a:p>
            <a:pPr marL="457200" indent="-457200"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Форум першої Молодіжної столиці - “</a:t>
            </a:r>
            <a:r>
              <a:rPr lang="uk-UA" sz="24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Молодвіж</a:t>
            </a:r>
            <a:r>
              <a:rPr lang="uk-UA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  <a:p>
            <a:pPr marL="457200" indent="-457200"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Портал відкритих даних Львова - “Панель міста”</a:t>
            </a:r>
          </a:p>
          <a:p>
            <a:pPr>
              <a:buClr>
                <a:srgbClr val="404040"/>
              </a:buClr>
              <a:buSzPts val="1600"/>
            </a:pPr>
            <a:endParaRPr lang="uk-UA" sz="2400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1600"/>
            </a:pPr>
            <a:endParaRPr lang="uk-UA" sz="3200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</a:pPr>
            <a:endParaRPr sz="3200" dirty="0"/>
          </a:p>
        </p:txBody>
      </p:sp>
      <p:pic>
        <p:nvPicPr>
          <p:cNvPr id="3" name="Google Shape;140;p6">
            <a:extLst>
              <a:ext uri="{FF2B5EF4-FFF2-40B4-BE49-F238E27FC236}">
                <a16:creationId xmlns:a16="http://schemas.microsoft.com/office/drawing/2014/main" id="{3FBAB0D8-0FB5-4B52-93DF-EAF71C88EF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6638" r="16638"/>
          <a:stretch/>
        </p:blipFill>
        <p:spPr>
          <a:xfrm>
            <a:off x="6232126" y="4137728"/>
            <a:ext cx="2606480" cy="2471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7DABF4-F598-4FA0-9816-98AECDA78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303" y="4334905"/>
            <a:ext cx="3115394" cy="2076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7458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286"/>
            <a:ext cx="9144000" cy="1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/>
          <p:nvPr/>
        </p:nvSpPr>
        <p:spPr>
          <a:xfrm>
            <a:off x="772356" y="1909458"/>
            <a:ext cx="7599285" cy="830956"/>
          </a:xfrm>
          <a:prstGeom prst="rect">
            <a:avLst/>
          </a:prstGeom>
          <a:noFill/>
          <a:ln w="57150" cap="flat" cmpd="sng">
            <a:solidFill>
              <a:srgbClr val="54B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Кам’янець-Подільський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Молодіжна столиця України 2019 року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l="21875" r="21874"/>
          <a:stretch/>
        </p:blipFill>
        <p:spPr>
          <a:xfrm>
            <a:off x="3016739" y="4424134"/>
            <a:ext cx="2255777" cy="205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4" name="Google Shape;164;p7"/>
          <p:cNvSpPr txBox="1"/>
          <p:nvPr/>
        </p:nvSpPr>
        <p:spPr>
          <a:xfrm>
            <a:off x="430476" y="2956997"/>
            <a:ext cx="8283047" cy="18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Міський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молодіжний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центр«LoveKa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Театральний фестиваль «Комора»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Ліга об’єднаної молоді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93391-FCB3-496F-8337-503FA1208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72" y="4424134"/>
            <a:ext cx="2062512" cy="205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D9AF4-724D-4475-A965-574CCAFE5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953" y="4410381"/>
            <a:ext cx="3108570" cy="2072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79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286"/>
            <a:ext cx="9144000" cy="1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/>
          <p:nvPr/>
        </p:nvSpPr>
        <p:spPr>
          <a:xfrm>
            <a:off x="307857" y="1935903"/>
            <a:ext cx="8416505" cy="954067"/>
          </a:xfrm>
          <a:prstGeom prst="rect">
            <a:avLst/>
          </a:prstGeom>
          <a:noFill/>
          <a:ln w="57150" cap="flat" cmpd="sng">
            <a:solidFill>
              <a:srgbClr val="54B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Тернопіль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2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Молодіжна столиця України 2020 року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305396" y="3106590"/>
            <a:ext cx="8000024" cy="249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Центр Науки Тернополя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Профорієнтаційний простір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Study</a:t>
            </a: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Я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Форум «Молодь Онлайн»</a:t>
            </a:r>
            <a:endParaRPr kumimoji="0" lang="uk-UA" sz="32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140A29-ABD2-41FB-A481-1A3784296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" r="315"/>
          <a:stretch/>
        </p:blipFill>
        <p:spPr bwMode="auto">
          <a:xfrm>
            <a:off x="4081101" y="4527320"/>
            <a:ext cx="2735896" cy="194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E7D2802-34FD-4B26-B2D2-67873298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61" y="4537146"/>
            <a:ext cx="1849931" cy="1849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4156D6D-651E-48EC-B64A-A374397F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6" y="4484391"/>
            <a:ext cx="3476341" cy="1955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8869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ity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57466"/>
          </a:xfrm>
          <a:prstGeom prst="rect">
            <a:avLst/>
          </a:prstGeom>
        </p:spPr>
      </p:pic>
      <p:pic>
        <p:nvPicPr>
          <p:cNvPr id="6" name="Рисунок 6" descr="Novi Sad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50" y="2329245"/>
            <a:ext cx="2847975" cy="2397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 descr="cluj-napoca 2015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4860039"/>
            <a:ext cx="34385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descr="cascai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51" y="4593339"/>
            <a:ext cx="28479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3"/>
          <p:cNvPicPr/>
          <p:nvPr/>
        </p:nvPicPr>
        <p:blipFill>
          <a:blip r:embed="rId6"/>
          <a:stretch>
            <a:fillRect/>
          </a:stretch>
        </p:blipFill>
        <p:spPr>
          <a:xfrm>
            <a:off x="5014912" y="2789778"/>
            <a:ext cx="3095625" cy="1476375"/>
          </a:xfrm>
          <a:prstGeom prst="rect">
            <a:avLst/>
          </a:prstGeom>
        </p:spPr>
      </p:pic>
      <p:sp>
        <p:nvSpPr>
          <p:cNvPr id="2" name="Google Shape;105;p3">
            <a:extLst>
              <a:ext uri="{FF2B5EF4-FFF2-40B4-BE49-F238E27FC236}">
                <a16:creationId xmlns:a16="http://schemas.microsoft.com/office/drawing/2014/main" id="{7ED07DB7-850B-47D9-9237-9F46A8468529}"/>
              </a:ext>
            </a:extLst>
          </p:cNvPr>
          <p:cNvSpPr/>
          <p:nvPr/>
        </p:nvSpPr>
        <p:spPr>
          <a:xfrm>
            <a:off x="738554" y="1841969"/>
            <a:ext cx="7666891" cy="707846"/>
          </a:xfrm>
          <a:prstGeom prst="rect">
            <a:avLst/>
          </a:prstGeom>
          <a:noFill/>
          <a:ln w="57150" cap="flat" cmpd="sng">
            <a:solidFill>
              <a:srgbClr val="F313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Європейські молодіжні столиці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11352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cities-foot-img-1024x1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5031"/>
            <a:ext cx="9144000" cy="8929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C78EA1-5BEB-4D4A-BB08-D2DEAF5EE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54" y="3110786"/>
            <a:ext cx="2043761" cy="20437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30C6B-E7B4-4C1A-AEC3-F4ED10A6796F}"/>
              </a:ext>
            </a:extLst>
          </p:cNvPr>
          <p:cNvSpPr txBox="1"/>
          <p:nvPr/>
        </p:nvSpPr>
        <p:spPr>
          <a:xfrm>
            <a:off x="6536973" y="2591786"/>
            <a:ext cx="176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Facebook</a:t>
            </a:r>
            <a:endParaRPr lang="uk-U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3A5AE-BCAB-4F48-BC81-C1B5B5193A36}"/>
              </a:ext>
            </a:extLst>
          </p:cNvPr>
          <p:cNvSpPr txBox="1"/>
          <p:nvPr/>
        </p:nvSpPr>
        <p:spPr>
          <a:xfrm>
            <a:off x="3631994" y="2584330"/>
            <a:ext cx="188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Instagram</a:t>
            </a:r>
            <a:endParaRPr lang="uk-UA" sz="2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10DAB1-09D3-4028-B3BA-7DE4ADD6B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119" y="3107550"/>
            <a:ext cx="2043761" cy="20437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42305D-CAA4-47A7-A536-B519E169F5E1}"/>
              </a:ext>
            </a:extLst>
          </p:cNvPr>
          <p:cNvSpPr txBox="1"/>
          <p:nvPr/>
        </p:nvSpPr>
        <p:spPr>
          <a:xfrm>
            <a:off x="1155801" y="2584329"/>
            <a:ext cx="101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</a:t>
            </a:r>
            <a:endParaRPr lang="uk-UA" sz="28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348799-F3E6-430F-81F9-FCBB89E65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89" y="3107549"/>
            <a:ext cx="2043761" cy="2043761"/>
          </a:xfrm>
          <a:prstGeom prst="rect">
            <a:avLst/>
          </a:prstGeom>
        </p:spPr>
      </p:pic>
      <p:sp>
        <p:nvSpPr>
          <p:cNvPr id="2" name="Google Shape;105;p3">
            <a:extLst>
              <a:ext uri="{FF2B5EF4-FFF2-40B4-BE49-F238E27FC236}">
                <a16:creationId xmlns:a16="http://schemas.microsoft.com/office/drawing/2014/main" id="{4FA1669B-01FC-43D8-B90F-D02581920B49}"/>
              </a:ext>
            </a:extLst>
          </p:cNvPr>
          <p:cNvSpPr/>
          <p:nvPr/>
        </p:nvSpPr>
        <p:spPr>
          <a:xfrm>
            <a:off x="738553" y="883180"/>
            <a:ext cx="7666891" cy="707846"/>
          </a:xfrm>
          <a:prstGeom prst="rect">
            <a:avLst/>
          </a:prstGeom>
          <a:noFill/>
          <a:ln w="57150" cap="flat" cmpd="sng">
            <a:solidFill>
              <a:srgbClr val="F313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Приєднуйтесь!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16365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8" descr="city-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/>
          <p:nvPr/>
        </p:nvSpPr>
        <p:spPr>
          <a:xfrm>
            <a:off x="598311" y="1648184"/>
            <a:ext cx="8111238" cy="1077178"/>
          </a:xfrm>
          <a:prstGeom prst="rect">
            <a:avLst/>
          </a:prstGeom>
          <a:noFill/>
          <a:ln w="57150" cap="flat" cmpd="sng">
            <a:solidFill>
              <a:srgbClr val="7C51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Основні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етапи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конкурсу “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Молодіжна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столиця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України-2022”: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E09011-9A68-4962-AE40-E8813FAF8381}"/>
              </a:ext>
            </a:extLst>
          </p:cNvPr>
          <p:cNvSpPr txBox="1"/>
          <p:nvPr/>
        </p:nvSpPr>
        <p:spPr>
          <a:xfrm>
            <a:off x="806005" y="2981160"/>
            <a:ext cx="769584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D24A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20.11.2020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оголошення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про старт конкурсу “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Молодіжна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столиця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України-2022”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D24A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20.11.2020 - 31.01.2021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період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подання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заявок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містами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України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(перший тур)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D24A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15.02.2021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засідання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Наглядової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ради конкурсу та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оголошення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міст-фіналістів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D24A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15.02.2021 - 15.03.2021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 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період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підготовки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презентацій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планів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заходів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Молодіжної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столиці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України-2022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містами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-конкурсантам (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другий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тур)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D24A4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15.03.2021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фінал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конкурсу (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презентації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міст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голосування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Наглядової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ради конкурсу,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оголошення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переможця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11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815925" y="2967355"/>
            <a:ext cx="7512149" cy="1754286"/>
          </a:xfrm>
          <a:prstGeom prst="rect">
            <a:avLst/>
          </a:prstGeom>
          <a:noFill/>
          <a:ln w="57150" cap="flat" cmpd="sng">
            <a:solidFill>
              <a:srgbClr val="54BDF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Актуальність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конкурсу</a:t>
            </a:r>
            <a:endParaRPr sz="5400" dirty="0"/>
          </a:p>
        </p:txBody>
      </p:sp>
      <p:pic>
        <p:nvPicPr>
          <p:cNvPr id="99" name="Google Shape;99;p2" descr="city-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 descr="http://youthcapital.org.ua/wp-content/uploads/2018/04/icon-prom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16" y="2902412"/>
            <a:ext cx="1702672" cy="170267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2208627" y="2599606"/>
            <a:ext cx="672435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Існує потреба у промоції міст на всеукраїнському та міжнародному рівнях</a:t>
            </a:r>
            <a:endParaRPr sz="4800" dirty="0"/>
          </a:p>
        </p:txBody>
      </p:sp>
      <p:pic>
        <p:nvPicPr>
          <p:cNvPr id="99" name="Google Shape;99;p2" descr="city-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52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71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2208627" y="3084346"/>
            <a:ext cx="672435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Важливо</a:t>
            </a:r>
            <a:r>
              <a:rPr lang="ru-RU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сприяти</a:t>
            </a:r>
            <a:r>
              <a:rPr lang="ru-RU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участі</a:t>
            </a:r>
            <a:r>
              <a:rPr lang="ru-RU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молоді</a:t>
            </a:r>
            <a:r>
              <a:rPr lang="ru-RU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4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житті</a:t>
            </a:r>
            <a:r>
              <a:rPr lang="ru-RU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8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міста</a:t>
            </a:r>
            <a:endParaRPr lang="ru-RU" sz="4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 descr="city-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2" descr="http://youthcapital.org.ua/wp-content/uploads/2018/04/icon-activity.png">
            <a:extLst>
              <a:ext uri="{FF2B5EF4-FFF2-40B4-BE49-F238E27FC236}">
                <a16:creationId xmlns:a16="http://schemas.microsoft.com/office/drawing/2014/main" id="{F1A73554-F5BC-4536-8E8A-74DFD5FAD7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6" y="3017820"/>
            <a:ext cx="1702672" cy="1702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20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961966" y="2186096"/>
            <a:ext cx="6977812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Молодіжна</a:t>
            </a:r>
            <a:r>
              <a:rPr lang="ru-RU" sz="4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політика</a:t>
            </a:r>
            <a:r>
              <a:rPr lang="ru-RU" sz="4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пріоритетний</a:t>
            </a:r>
            <a:r>
              <a:rPr lang="ru-RU" sz="4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напрям</a:t>
            </a:r>
            <a:r>
              <a:rPr lang="ru-RU" sz="4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lvl="0" algn="ctr"/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закріплений</a:t>
            </a:r>
            <a:r>
              <a:rPr lang="ru-RU" sz="4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у </a:t>
            </a:r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стратегічних</a:t>
            </a:r>
            <a:r>
              <a:rPr lang="ru-RU" sz="4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документах ЄС та </a:t>
            </a:r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українському</a:t>
            </a:r>
            <a:r>
              <a:rPr lang="ru-RU" sz="44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законодавстві</a:t>
            </a:r>
            <a:endParaRPr lang="ru-RU" sz="44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 descr="city-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2;p2" descr="http://youthcapital.org.ua/wp-content/uploads/2018/04/icon-image.png">
            <a:extLst>
              <a:ext uri="{FF2B5EF4-FFF2-40B4-BE49-F238E27FC236}">
                <a16:creationId xmlns:a16="http://schemas.microsoft.com/office/drawing/2014/main" id="{0A163EFB-06DF-4073-BC2A-C04D58CD80C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4222" y="3064585"/>
            <a:ext cx="1509167" cy="1525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5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2332915" y="2250177"/>
            <a:ext cx="672435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4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Існує потреба підвищення іміджу та рівня довіри до міської влади</a:t>
            </a:r>
          </a:p>
        </p:txBody>
      </p:sp>
      <p:pic>
        <p:nvPicPr>
          <p:cNvPr id="99" name="Google Shape;99;p2" descr="city-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5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3;p2" descr="http://youthcapital.org.ua/wp-content/uploads/2018/04/icon-cooperation.png">
            <a:extLst>
              <a:ext uri="{FF2B5EF4-FFF2-40B4-BE49-F238E27FC236}">
                <a16:creationId xmlns:a16="http://schemas.microsoft.com/office/drawing/2014/main" id="{484E7725-EC34-4988-9A42-11F3CE75012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16" y="2921843"/>
            <a:ext cx="1744393" cy="1703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84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city-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65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738554" y="3429000"/>
            <a:ext cx="7666891" cy="830956"/>
          </a:xfrm>
          <a:prstGeom prst="rect">
            <a:avLst/>
          </a:prstGeom>
          <a:noFill/>
          <a:ln w="57150" cap="flat" cmpd="sng">
            <a:solidFill>
              <a:srgbClr val="F313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Цілі конкурсу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1193071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406</Words>
  <Application>Microsoft Office PowerPoint</Application>
  <PresentationFormat>Екран (4:3)</PresentationFormat>
  <Paragraphs>62</Paragraphs>
  <Slides>24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UIIP Assistant</cp:lastModifiedBy>
  <cp:revision>26</cp:revision>
  <dcterms:created xsi:type="dcterms:W3CDTF">2019-09-18T19:25:31Z</dcterms:created>
  <dcterms:modified xsi:type="dcterms:W3CDTF">2020-12-01T13:36:50Z</dcterms:modified>
</cp:coreProperties>
</file>