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Montserrat Bold" panose="020B0604020202020204" charset="-52"/>
      <p:regular r:id="rId11"/>
    </p:embeddedFont>
    <p:embeddedFont>
      <p:font typeface="Poppins" panose="020B0604020202020204" charset="0"/>
      <p:regular r:id="rId12"/>
    </p:embeddedFont>
    <p:embeddedFont>
      <p:font typeface="Public Sans Bold" panose="020B0604020202020204" charset="0"/>
      <p:regular r:id="rId13"/>
    </p:embeddedFont>
    <p:embeddedFont>
      <p:font typeface="Public San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Bold" panose="020B0604020202020204" charset="0"/>
      <p:regular r:id="rId19"/>
    </p:embeddedFont>
    <p:embeddedFont>
      <p:font typeface="Montserrat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75" d="100"/>
          <a:sy n="75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8862-461A-4C2D-9657-950DAFE7CB70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F7C6-A5AF-48EE-916E-20232BE3A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39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F7C6-A5AF-48EE-916E-20232BE3AC2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11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F7C6-A5AF-48EE-916E-20232BE3AC2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50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4395746"/>
            <a:ext cx="4063724" cy="3538575"/>
            <a:chOff x="0" y="0"/>
            <a:chExt cx="802162" cy="698500"/>
          </a:xfrm>
        </p:grpSpPr>
        <p:sp>
          <p:nvSpPr>
            <p:cNvPr id="3" name="Freeform 3"/>
            <p:cNvSpPr/>
            <p:nvPr/>
          </p:nvSpPr>
          <p:spPr>
            <a:xfrm>
              <a:off x="12438" y="0"/>
              <a:ext cx="777285" cy="698500"/>
            </a:xfrm>
            <a:custGeom>
              <a:avLst/>
              <a:gdLst/>
              <a:ahLst/>
              <a:cxnLst/>
              <a:rect l="l" t="t" r="r" b="b"/>
              <a:pathLst>
                <a:path w="777285" h="698500">
                  <a:moveTo>
                    <a:pt x="757149" y="405238"/>
                  </a:moveTo>
                  <a:lnTo>
                    <a:pt x="619099" y="642512"/>
                  </a:lnTo>
                  <a:cubicBezTo>
                    <a:pt x="598931" y="677176"/>
                    <a:pt x="561853" y="698500"/>
                    <a:pt x="521750" y="698500"/>
                  </a:cubicBezTo>
                  <a:lnTo>
                    <a:pt x="255536" y="698500"/>
                  </a:lnTo>
                  <a:cubicBezTo>
                    <a:pt x="215433" y="698500"/>
                    <a:pt x="178355" y="677176"/>
                    <a:pt x="158187" y="642512"/>
                  </a:cubicBezTo>
                  <a:lnTo>
                    <a:pt x="20137" y="405238"/>
                  </a:lnTo>
                  <a:cubicBezTo>
                    <a:pt x="0" y="370628"/>
                    <a:pt x="0" y="327872"/>
                    <a:pt x="20137" y="293262"/>
                  </a:cubicBezTo>
                  <a:lnTo>
                    <a:pt x="158187" y="55988"/>
                  </a:lnTo>
                  <a:cubicBezTo>
                    <a:pt x="178355" y="21324"/>
                    <a:pt x="215433" y="0"/>
                    <a:pt x="255536" y="0"/>
                  </a:cubicBezTo>
                  <a:lnTo>
                    <a:pt x="521750" y="0"/>
                  </a:lnTo>
                  <a:cubicBezTo>
                    <a:pt x="561853" y="0"/>
                    <a:pt x="598931" y="21324"/>
                    <a:pt x="619099" y="55988"/>
                  </a:cubicBezTo>
                  <a:lnTo>
                    <a:pt x="757149" y="293262"/>
                  </a:lnTo>
                  <a:cubicBezTo>
                    <a:pt x="777286" y="327872"/>
                    <a:pt x="777286" y="370628"/>
                    <a:pt x="757149" y="405238"/>
                  </a:cubicBez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5419" y="1891834"/>
            <a:ext cx="10058175" cy="8758373"/>
            <a:chOff x="0" y="0"/>
            <a:chExt cx="802162" cy="698500"/>
          </a:xfrm>
        </p:grpSpPr>
        <p:sp>
          <p:nvSpPr>
            <p:cNvPr id="6" name="Freeform 6"/>
            <p:cNvSpPr/>
            <p:nvPr/>
          </p:nvSpPr>
          <p:spPr>
            <a:xfrm>
              <a:off x="5025" y="0"/>
              <a:ext cx="792111" cy="698500"/>
            </a:xfrm>
            <a:custGeom>
              <a:avLst/>
              <a:gdLst/>
              <a:ahLst/>
              <a:cxnLst/>
              <a:rect l="l" t="t" r="r" b="b"/>
              <a:pathLst>
                <a:path w="792111" h="698500">
                  <a:moveTo>
                    <a:pt x="783976" y="371870"/>
                  </a:moveTo>
                  <a:lnTo>
                    <a:pt x="607098" y="675880"/>
                  </a:lnTo>
                  <a:cubicBezTo>
                    <a:pt x="598950" y="689884"/>
                    <a:pt x="583969" y="698500"/>
                    <a:pt x="567767" y="698500"/>
                  </a:cubicBezTo>
                  <a:lnTo>
                    <a:pt x="224345" y="698500"/>
                  </a:lnTo>
                  <a:cubicBezTo>
                    <a:pt x="208143" y="698500"/>
                    <a:pt x="193162" y="689884"/>
                    <a:pt x="185014" y="675880"/>
                  </a:cubicBezTo>
                  <a:lnTo>
                    <a:pt x="8136" y="371870"/>
                  </a:lnTo>
                  <a:cubicBezTo>
                    <a:pt x="0" y="357887"/>
                    <a:pt x="0" y="340613"/>
                    <a:pt x="8136" y="326630"/>
                  </a:cubicBezTo>
                  <a:lnTo>
                    <a:pt x="185014" y="22620"/>
                  </a:lnTo>
                  <a:cubicBezTo>
                    <a:pt x="193162" y="8616"/>
                    <a:pt x="208143" y="0"/>
                    <a:pt x="224345" y="0"/>
                  </a:cubicBezTo>
                  <a:lnTo>
                    <a:pt x="567767" y="0"/>
                  </a:lnTo>
                  <a:cubicBezTo>
                    <a:pt x="583969" y="0"/>
                    <a:pt x="598950" y="8616"/>
                    <a:pt x="607098" y="22620"/>
                  </a:cubicBezTo>
                  <a:lnTo>
                    <a:pt x="783976" y="326630"/>
                  </a:lnTo>
                  <a:cubicBezTo>
                    <a:pt x="792112" y="340613"/>
                    <a:pt x="792112" y="357887"/>
                    <a:pt x="783976" y="371870"/>
                  </a:cubicBezTo>
                  <a:close/>
                </a:path>
              </a:pathLst>
            </a:custGeom>
            <a:solidFill>
              <a:srgbClr val="4B668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33595" y="-3296953"/>
            <a:ext cx="15814269" cy="5188787"/>
            <a:chOff x="0" y="0"/>
            <a:chExt cx="1848050" cy="606360"/>
          </a:xfrm>
        </p:grpSpPr>
        <p:sp>
          <p:nvSpPr>
            <p:cNvPr id="9" name="Freeform 9"/>
            <p:cNvSpPr/>
            <p:nvPr/>
          </p:nvSpPr>
          <p:spPr>
            <a:xfrm>
              <a:off x="3660" y="0"/>
              <a:ext cx="1840729" cy="606360"/>
            </a:xfrm>
            <a:custGeom>
              <a:avLst/>
              <a:gdLst/>
              <a:ahLst/>
              <a:cxnLst/>
              <a:rect l="l" t="t" r="r" b="b"/>
              <a:pathLst>
                <a:path w="1840729" h="606360">
                  <a:moveTo>
                    <a:pt x="1835123" y="317006"/>
                  </a:moveTo>
                  <a:lnTo>
                    <a:pt x="1650457" y="592533"/>
                  </a:lnTo>
                  <a:cubicBezTo>
                    <a:pt x="1644665" y="601174"/>
                    <a:pt x="1634947" y="606360"/>
                    <a:pt x="1624545" y="606360"/>
                  </a:cubicBezTo>
                  <a:lnTo>
                    <a:pt x="216185" y="606360"/>
                  </a:lnTo>
                  <a:cubicBezTo>
                    <a:pt x="205782" y="606360"/>
                    <a:pt x="196065" y="601174"/>
                    <a:pt x="190273" y="592533"/>
                  </a:cubicBezTo>
                  <a:lnTo>
                    <a:pt x="5607" y="317006"/>
                  </a:lnTo>
                  <a:cubicBezTo>
                    <a:pt x="0" y="308641"/>
                    <a:pt x="0" y="297719"/>
                    <a:pt x="5607" y="289353"/>
                  </a:cubicBezTo>
                  <a:lnTo>
                    <a:pt x="190273" y="13827"/>
                  </a:lnTo>
                  <a:cubicBezTo>
                    <a:pt x="196065" y="5185"/>
                    <a:pt x="205782" y="0"/>
                    <a:pt x="216185" y="0"/>
                  </a:cubicBezTo>
                  <a:lnTo>
                    <a:pt x="1624545" y="0"/>
                  </a:lnTo>
                  <a:cubicBezTo>
                    <a:pt x="1634947" y="0"/>
                    <a:pt x="1644665" y="5185"/>
                    <a:pt x="1650457" y="13827"/>
                  </a:cubicBezTo>
                  <a:lnTo>
                    <a:pt x="1835123" y="289353"/>
                  </a:lnTo>
                  <a:cubicBezTo>
                    <a:pt x="1840729" y="297719"/>
                    <a:pt x="1840729" y="308641"/>
                    <a:pt x="1835123" y="317006"/>
                  </a:cubicBezTo>
                  <a:close/>
                </a:path>
              </a:pathLst>
            </a:custGeom>
            <a:solidFill>
              <a:srgbClr val="4B6685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619450" cy="653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95523" y="-826130"/>
            <a:ext cx="10502929" cy="902595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4813" y="0"/>
              <a:ext cx="803175" cy="698500"/>
            </a:xfrm>
            <a:custGeom>
              <a:avLst/>
              <a:gdLst/>
              <a:ahLst/>
              <a:cxnLst/>
              <a:rect l="l" t="t" r="r" b="b"/>
              <a:pathLst>
                <a:path w="803175" h="698500">
                  <a:moveTo>
                    <a:pt x="795383" y="370912"/>
                  </a:moveTo>
                  <a:lnTo>
                    <a:pt x="617391" y="676838"/>
                  </a:lnTo>
                  <a:cubicBezTo>
                    <a:pt x="609587" y="690249"/>
                    <a:pt x="595241" y="698500"/>
                    <a:pt x="579725" y="698500"/>
                  </a:cubicBezTo>
                  <a:lnTo>
                    <a:pt x="223449" y="698500"/>
                  </a:lnTo>
                  <a:cubicBezTo>
                    <a:pt x="207933" y="698500"/>
                    <a:pt x="193587" y="690249"/>
                    <a:pt x="185783" y="676838"/>
                  </a:cubicBezTo>
                  <a:lnTo>
                    <a:pt x="7791" y="370912"/>
                  </a:lnTo>
                  <a:cubicBezTo>
                    <a:pt x="0" y="357522"/>
                    <a:pt x="0" y="340978"/>
                    <a:pt x="7791" y="327588"/>
                  </a:cubicBezTo>
                  <a:lnTo>
                    <a:pt x="185783" y="21662"/>
                  </a:lnTo>
                  <a:cubicBezTo>
                    <a:pt x="193587" y="8251"/>
                    <a:pt x="207933" y="0"/>
                    <a:pt x="223449" y="0"/>
                  </a:cubicBezTo>
                  <a:lnTo>
                    <a:pt x="579725" y="0"/>
                  </a:lnTo>
                  <a:cubicBezTo>
                    <a:pt x="595241" y="0"/>
                    <a:pt x="609587" y="8251"/>
                    <a:pt x="617391" y="21662"/>
                  </a:cubicBezTo>
                  <a:lnTo>
                    <a:pt x="795383" y="327588"/>
                  </a:lnTo>
                  <a:cubicBezTo>
                    <a:pt x="803174" y="340978"/>
                    <a:pt x="803174" y="357522"/>
                    <a:pt x="795383" y="370912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050398" y="6914292"/>
            <a:ext cx="8555124" cy="4688015"/>
            <a:chOff x="0" y="0"/>
            <a:chExt cx="999749" cy="547840"/>
          </a:xfrm>
        </p:grpSpPr>
        <p:sp>
          <p:nvSpPr>
            <p:cNvPr id="15" name="Freeform 15"/>
            <p:cNvSpPr/>
            <p:nvPr/>
          </p:nvSpPr>
          <p:spPr>
            <a:xfrm>
              <a:off x="3284" y="0"/>
              <a:ext cx="993180" cy="547840"/>
            </a:xfrm>
            <a:custGeom>
              <a:avLst/>
              <a:gdLst/>
              <a:ahLst/>
              <a:cxnLst/>
              <a:rect l="l" t="t" r="r" b="b"/>
              <a:pathLst>
                <a:path w="993180" h="547840">
                  <a:moveTo>
                    <a:pt x="988377" y="284822"/>
                  </a:moveTo>
                  <a:lnTo>
                    <a:pt x="801352" y="536938"/>
                  </a:lnTo>
                  <a:cubicBezTo>
                    <a:pt x="796264" y="543796"/>
                    <a:pt x="788230" y="547840"/>
                    <a:pt x="779690" y="547840"/>
                  </a:cubicBezTo>
                  <a:lnTo>
                    <a:pt x="213490" y="547840"/>
                  </a:lnTo>
                  <a:cubicBezTo>
                    <a:pt x="204951" y="547840"/>
                    <a:pt x="196916" y="543796"/>
                    <a:pt x="191829" y="536938"/>
                  </a:cubicBezTo>
                  <a:lnTo>
                    <a:pt x="4803" y="284822"/>
                  </a:lnTo>
                  <a:cubicBezTo>
                    <a:pt x="0" y="278347"/>
                    <a:pt x="0" y="269492"/>
                    <a:pt x="4803" y="263018"/>
                  </a:cubicBezTo>
                  <a:lnTo>
                    <a:pt x="191829" y="10902"/>
                  </a:lnTo>
                  <a:cubicBezTo>
                    <a:pt x="196916" y="4044"/>
                    <a:pt x="204951" y="0"/>
                    <a:pt x="213490" y="0"/>
                  </a:cubicBezTo>
                  <a:lnTo>
                    <a:pt x="779690" y="0"/>
                  </a:lnTo>
                  <a:cubicBezTo>
                    <a:pt x="788230" y="0"/>
                    <a:pt x="796264" y="4044"/>
                    <a:pt x="801352" y="10902"/>
                  </a:cubicBezTo>
                  <a:lnTo>
                    <a:pt x="988377" y="263018"/>
                  </a:lnTo>
                  <a:cubicBezTo>
                    <a:pt x="993180" y="269492"/>
                    <a:pt x="993180" y="278347"/>
                    <a:pt x="988377" y="284822"/>
                  </a:cubicBezTo>
                  <a:close/>
                </a:path>
              </a:pathLst>
            </a:custGeom>
            <a:solidFill>
              <a:srgbClr val="FB8516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47625"/>
              <a:ext cx="771149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2040384" y="7905069"/>
            <a:ext cx="12935908" cy="5977256"/>
            <a:chOff x="0" y="0"/>
            <a:chExt cx="1511686" cy="698500"/>
          </a:xfrm>
        </p:grpSpPr>
        <p:sp>
          <p:nvSpPr>
            <p:cNvPr id="18" name="Freeform 18"/>
            <p:cNvSpPr/>
            <p:nvPr/>
          </p:nvSpPr>
          <p:spPr>
            <a:xfrm>
              <a:off x="3907" y="0"/>
              <a:ext cx="1503871" cy="698500"/>
            </a:xfrm>
            <a:custGeom>
              <a:avLst/>
              <a:gdLst/>
              <a:ahLst/>
              <a:cxnLst/>
              <a:rect l="l" t="t" r="r" b="b"/>
              <a:pathLst>
                <a:path w="1503871" h="698500">
                  <a:moveTo>
                    <a:pt x="1497545" y="366838"/>
                  </a:moveTo>
                  <a:lnTo>
                    <a:pt x="1314812" y="680912"/>
                  </a:lnTo>
                  <a:cubicBezTo>
                    <a:pt x="1308476" y="691801"/>
                    <a:pt x="1296828" y="698500"/>
                    <a:pt x="1284230" y="698500"/>
                  </a:cubicBezTo>
                  <a:lnTo>
                    <a:pt x="219641" y="698500"/>
                  </a:lnTo>
                  <a:cubicBezTo>
                    <a:pt x="207043" y="698500"/>
                    <a:pt x="195395" y="691801"/>
                    <a:pt x="189060" y="680912"/>
                  </a:cubicBezTo>
                  <a:lnTo>
                    <a:pt x="6326" y="366838"/>
                  </a:lnTo>
                  <a:cubicBezTo>
                    <a:pt x="0" y="355966"/>
                    <a:pt x="0" y="342534"/>
                    <a:pt x="6326" y="331662"/>
                  </a:cubicBezTo>
                  <a:lnTo>
                    <a:pt x="189060" y="17588"/>
                  </a:lnTo>
                  <a:cubicBezTo>
                    <a:pt x="195395" y="6699"/>
                    <a:pt x="207043" y="0"/>
                    <a:pt x="219641" y="0"/>
                  </a:cubicBezTo>
                  <a:lnTo>
                    <a:pt x="1284230" y="0"/>
                  </a:lnTo>
                  <a:cubicBezTo>
                    <a:pt x="1296828" y="0"/>
                    <a:pt x="1308476" y="6699"/>
                    <a:pt x="1314812" y="17588"/>
                  </a:cubicBezTo>
                  <a:lnTo>
                    <a:pt x="1497545" y="331662"/>
                  </a:lnTo>
                  <a:cubicBezTo>
                    <a:pt x="1503871" y="342534"/>
                    <a:pt x="1503871" y="355966"/>
                    <a:pt x="1497545" y="366838"/>
                  </a:cubicBezTo>
                  <a:close/>
                </a:path>
              </a:pathLst>
            </a:custGeom>
            <a:solidFill>
              <a:srgbClr val="EEF5F5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 rot="3827403">
            <a:off x="9865038" y="4686545"/>
            <a:ext cx="6279545" cy="1610757"/>
          </a:xfrm>
          <a:custGeom>
            <a:avLst/>
            <a:gdLst/>
            <a:ahLst/>
            <a:cxnLst/>
            <a:rect l="l" t="t" r="r" b="b"/>
            <a:pathLst>
              <a:path w="6279545" h="1610757">
                <a:moveTo>
                  <a:pt x="0" y="0"/>
                </a:moveTo>
                <a:lnTo>
                  <a:pt x="6279545" y="0"/>
                </a:lnTo>
                <a:lnTo>
                  <a:pt x="6279545" y="1610757"/>
                </a:lnTo>
                <a:lnTo>
                  <a:pt x="0" y="16107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1706435" y="-826130"/>
            <a:ext cx="10159941" cy="8731199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5268" y="0"/>
              <a:ext cx="802265" cy="698500"/>
            </a:xfrm>
            <a:custGeom>
              <a:avLst/>
              <a:gdLst/>
              <a:ahLst/>
              <a:cxnLst/>
              <a:rect l="l" t="t" r="r" b="b"/>
              <a:pathLst>
                <a:path w="802265" h="698500">
                  <a:moveTo>
                    <a:pt x="793737" y="372961"/>
                  </a:moveTo>
                  <a:lnTo>
                    <a:pt x="618127" y="674789"/>
                  </a:lnTo>
                  <a:cubicBezTo>
                    <a:pt x="609586" y="689469"/>
                    <a:pt x="593884" y="698500"/>
                    <a:pt x="576900" y="698500"/>
                  </a:cubicBezTo>
                  <a:lnTo>
                    <a:pt x="225364" y="698500"/>
                  </a:lnTo>
                  <a:cubicBezTo>
                    <a:pt x="208380" y="698500"/>
                    <a:pt x="192678" y="689469"/>
                    <a:pt x="184137" y="674789"/>
                  </a:cubicBezTo>
                  <a:lnTo>
                    <a:pt x="8527" y="372961"/>
                  </a:lnTo>
                  <a:cubicBezTo>
                    <a:pt x="0" y="358304"/>
                    <a:pt x="0" y="340196"/>
                    <a:pt x="8527" y="325539"/>
                  </a:cubicBezTo>
                  <a:lnTo>
                    <a:pt x="184137" y="23711"/>
                  </a:lnTo>
                  <a:cubicBezTo>
                    <a:pt x="192678" y="9031"/>
                    <a:pt x="208380" y="0"/>
                    <a:pt x="225364" y="0"/>
                  </a:cubicBezTo>
                  <a:lnTo>
                    <a:pt x="576900" y="0"/>
                  </a:lnTo>
                  <a:cubicBezTo>
                    <a:pt x="593884" y="0"/>
                    <a:pt x="609586" y="9031"/>
                    <a:pt x="618127" y="23711"/>
                  </a:cubicBezTo>
                  <a:lnTo>
                    <a:pt x="793737" y="325539"/>
                  </a:lnTo>
                  <a:cubicBezTo>
                    <a:pt x="802264" y="340196"/>
                    <a:pt x="802264" y="358304"/>
                    <a:pt x="793737" y="372961"/>
                  </a:cubicBezTo>
                  <a:close/>
                </a:path>
              </a:pathLst>
            </a:custGeom>
            <a:blipFill>
              <a:blip r:embed="rId3"/>
              <a:stretch>
                <a:fillRect t="-7122" b="-7122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1255825" y="3254660"/>
            <a:ext cx="4679399" cy="4300369"/>
            <a:chOff x="0" y="0"/>
            <a:chExt cx="6239199" cy="573382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539163"/>
              <a:ext cx="4633407" cy="3981834"/>
              <a:chOff x="0" y="0"/>
              <a:chExt cx="812800" cy="6985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850" y="0"/>
                <a:ext cx="8051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05100" h="698500">
                    <a:moveTo>
                      <a:pt x="798867" y="366581"/>
                    </a:moveTo>
                    <a:lnTo>
                      <a:pt x="615833" y="681169"/>
                    </a:lnTo>
                    <a:cubicBezTo>
                      <a:pt x="609591" y="691899"/>
                      <a:pt x="598113" y="698500"/>
                      <a:pt x="585699" y="698500"/>
                    </a:cubicBezTo>
                    <a:lnTo>
                      <a:pt x="219401" y="698500"/>
                    </a:lnTo>
                    <a:cubicBezTo>
                      <a:pt x="206987" y="698500"/>
                      <a:pt x="195509" y="691899"/>
                      <a:pt x="189267" y="681169"/>
                    </a:cubicBezTo>
                    <a:lnTo>
                      <a:pt x="6233" y="366581"/>
                    </a:lnTo>
                    <a:cubicBezTo>
                      <a:pt x="0" y="355868"/>
                      <a:pt x="0" y="342632"/>
                      <a:pt x="6233" y="331919"/>
                    </a:cubicBezTo>
                    <a:lnTo>
                      <a:pt x="189267" y="17331"/>
                    </a:lnTo>
                    <a:cubicBezTo>
                      <a:pt x="195509" y="6601"/>
                      <a:pt x="206987" y="0"/>
                      <a:pt x="219401" y="0"/>
                    </a:cubicBezTo>
                    <a:lnTo>
                      <a:pt x="585699" y="0"/>
                    </a:lnTo>
                    <a:cubicBezTo>
                      <a:pt x="598113" y="0"/>
                      <a:pt x="609591" y="6601"/>
                      <a:pt x="615833" y="17331"/>
                    </a:cubicBezTo>
                    <a:lnTo>
                      <a:pt x="798867" y="331919"/>
                    </a:lnTo>
                    <a:cubicBezTo>
                      <a:pt x="805100" y="342632"/>
                      <a:pt x="805100" y="355868"/>
                      <a:pt x="798867" y="36658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027615" y="0"/>
              <a:ext cx="3211584" cy="2759955"/>
              <a:chOff x="0" y="0"/>
              <a:chExt cx="812800" cy="6985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555" y="0"/>
                <a:ext cx="80169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01690" h="698500">
                    <a:moveTo>
                      <a:pt x="792698" y="374253"/>
                    </a:moveTo>
                    <a:lnTo>
                      <a:pt x="618592" y="673497"/>
                    </a:lnTo>
                    <a:cubicBezTo>
                      <a:pt x="609586" y="688977"/>
                      <a:pt x="593027" y="698500"/>
                      <a:pt x="575118" y="698500"/>
                    </a:cubicBezTo>
                    <a:lnTo>
                      <a:pt x="226572" y="698500"/>
                    </a:lnTo>
                    <a:cubicBezTo>
                      <a:pt x="208663" y="698500"/>
                      <a:pt x="192104" y="688977"/>
                      <a:pt x="183098" y="673497"/>
                    </a:cubicBezTo>
                    <a:lnTo>
                      <a:pt x="8992" y="374253"/>
                    </a:lnTo>
                    <a:cubicBezTo>
                      <a:pt x="0" y="358797"/>
                      <a:pt x="0" y="339703"/>
                      <a:pt x="8992" y="324247"/>
                    </a:cubicBezTo>
                    <a:lnTo>
                      <a:pt x="183098" y="25003"/>
                    </a:lnTo>
                    <a:cubicBezTo>
                      <a:pt x="192104" y="9523"/>
                      <a:pt x="208663" y="0"/>
                      <a:pt x="226572" y="0"/>
                    </a:cubicBezTo>
                    <a:lnTo>
                      <a:pt x="575118" y="0"/>
                    </a:lnTo>
                    <a:cubicBezTo>
                      <a:pt x="593027" y="0"/>
                      <a:pt x="609586" y="9523"/>
                      <a:pt x="618592" y="25003"/>
                    </a:cubicBezTo>
                    <a:lnTo>
                      <a:pt x="792698" y="324247"/>
                    </a:lnTo>
                    <a:cubicBezTo>
                      <a:pt x="801690" y="339703"/>
                      <a:pt x="801690" y="358797"/>
                      <a:pt x="792698" y="37425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22127" y="3484778"/>
              <a:ext cx="2617073" cy="2249047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817" y="0"/>
                <a:ext cx="799167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9167" h="698500">
                    <a:moveTo>
                      <a:pt x="788131" y="379933"/>
                    </a:moveTo>
                    <a:lnTo>
                      <a:pt x="620635" y="667817"/>
                    </a:lnTo>
                    <a:cubicBezTo>
                      <a:pt x="609582" y="686813"/>
                      <a:pt x="589262" y="698500"/>
                      <a:pt x="567284" y="698500"/>
                    </a:cubicBezTo>
                    <a:lnTo>
                      <a:pt x="231882" y="698500"/>
                    </a:lnTo>
                    <a:cubicBezTo>
                      <a:pt x="209904" y="698500"/>
                      <a:pt x="189584" y="686813"/>
                      <a:pt x="178531" y="667817"/>
                    </a:cubicBezTo>
                    <a:lnTo>
                      <a:pt x="11035" y="379933"/>
                    </a:lnTo>
                    <a:cubicBezTo>
                      <a:pt x="0" y="360966"/>
                      <a:pt x="0" y="337534"/>
                      <a:pt x="11035" y="318567"/>
                    </a:cubicBezTo>
                    <a:lnTo>
                      <a:pt x="178531" y="30683"/>
                    </a:lnTo>
                    <a:cubicBezTo>
                      <a:pt x="189584" y="11687"/>
                      <a:pt x="209904" y="0"/>
                      <a:pt x="231882" y="0"/>
                    </a:cubicBezTo>
                    <a:lnTo>
                      <a:pt x="567284" y="0"/>
                    </a:lnTo>
                    <a:cubicBezTo>
                      <a:pt x="589262" y="0"/>
                      <a:pt x="609582" y="11687"/>
                      <a:pt x="620635" y="30683"/>
                    </a:cubicBezTo>
                    <a:lnTo>
                      <a:pt x="788131" y="318567"/>
                    </a:lnTo>
                    <a:cubicBezTo>
                      <a:pt x="799166" y="337534"/>
                      <a:pt x="799166" y="360966"/>
                      <a:pt x="788131" y="37993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33" name="Freeform 33"/>
          <p:cNvSpPr/>
          <p:nvPr/>
        </p:nvSpPr>
        <p:spPr>
          <a:xfrm>
            <a:off x="3132851" y="9379865"/>
            <a:ext cx="6576853" cy="978307"/>
          </a:xfrm>
          <a:custGeom>
            <a:avLst/>
            <a:gdLst/>
            <a:ahLst/>
            <a:cxnLst/>
            <a:rect l="l" t="t" r="r" b="b"/>
            <a:pathLst>
              <a:path w="6576853" h="978307">
                <a:moveTo>
                  <a:pt x="0" y="0"/>
                </a:moveTo>
                <a:lnTo>
                  <a:pt x="6576853" y="0"/>
                </a:lnTo>
                <a:lnTo>
                  <a:pt x="6576853" y="978307"/>
                </a:lnTo>
                <a:lnTo>
                  <a:pt x="0" y="978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066366" y="2946738"/>
            <a:ext cx="8876719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АНАЛІЗ </a:t>
            </a:r>
            <a:r>
              <a:rPr lang="uk-UA" sz="35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РЕЗУЛЬТАТІВ</a:t>
            </a:r>
            <a:r>
              <a:rPr lang="en-US" sz="35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500" b="1" dirty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АУДИТІВ БЕЗПЕКИ </a:t>
            </a:r>
            <a:r>
              <a:rPr lang="uk-UA" sz="35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ТЕРИТОРІЙ</a:t>
            </a:r>
            <a:endParaRPr lang="en-US" sz="3500" b="1" dirty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200"/>
              </a:lnSpc>
            </a:pPr>
            <a:endParaRPr lang="en-US" sz="3500" b="1" dirty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28700" y="4592097"/>
            <a:ext cx="8149234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uk-UA" sz="2699" dirty="0" smtClean="0">
                <a:solidFill>
                  <a:srgbClr val="FF0000"/>
                </a:solidFill>
                <a:latin typeface="Public Sans"/>
                <a:ea typeface="Public Sans"/>
                <a:cs typeface="Public Sans"/>
                <a:sym typeface="Public Sans"/>
              </a:rPr>
              <a:t>Комплексний аналітичний звіт за результатами аудитів та реалізованих ініціатив у межах проєкту «Жінки, мир, безпека: діємо разом»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942854" y="9045575"/>
            <a:ext cx="331644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uk-UA" sz="2499" b="1" dirty="0" smtClean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ГРУДЕНЬ</a:t>
            </a:r>
            <a:r>
              <a:rPr lang="en-US" sz="2499" b="1" dirty="0" smtClean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499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872" y="1629815"/>
            <a:ext cx="16372926" cy="8657185"/>
          </a:xfrm>
          <a:custGeom>
            <a:avLst/>
            <a:gdLst/>
            <a:ahLst/>
            <a:cxnLst/>
            <a:rect l="l" t="t" r="r" b="b"/>
            <a:pathLst>
              <a:path w="16372926" h="8657185">
                <a:moveTo>
                  <a:pt x="0" y="0"/>
                </a:moveTo>
                <a:lnTo>
                  <a:pt x="16372927" y="0"/>
                </a:lnTo>
                <a:lnTo>
                  <a:pt x="16372927" y="8657185"/>
                </a:lnTo>
                <a:lnTo>
                  <a:pt x="0" y="865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1543050"/>
            <a:ext cx="18288000" cy="2966085"/>
            <a:chOff x="0" y="0"/>
            <a:chExt cx="4816593" cy="781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81191"/>
            </a:xfrm>
            <a:custGeom>
              <a:avLst/>
              <a:gdLst/>
              <a:ahLst/>
              <a:cxnLst/>
              <a:rect l="l" t="t" r="r" b="b"/>
              <a:pathLst>
                <a:path w="4816592" h="781191">
                  <a:moveTo>
                    <a:pt x="0" y="0"/>
                  </a:moveTo>
                  <a:lnTo>
                    <a:pt x="4816592" y="0"/>
                  </a:lnTo>
                  <a:lnTo>
                    <a:pt x="4816592" y="781191"/>
                  </a:lnTo>
                  <a:lnTo>
                    <a:pt x="0" y="781191"/>
                  </a:ln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828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61872" y="270201"/>
            <a:ext cx="14235321" cy="9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РЕГІОНАЛЬНЕ ОХОПЛЕННЯ </a:t>
            </a:r>
          </a:p>
          <a:p>
            <a:pPr marL="0" lvl="0" indent="0" algn="l">
              <a:lnSpc>
                <a:spcPts val="3888"/>
              </a:lnSpc>
            </a:pPr>
            <a:r>
              <a:rPr lang="en-US" sz="36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АУДИТІВ БЕЗПЕКИ</a:t>
            </a:r>
          </a:p>
        </p:txBody>
      </p:sp>
      <p:sp>
        <p:nvSpPr>
          <p:cNvPr id="7" name="Freeform 7"/>
          <p:cNvSpPr/>
          <p:nvPr/>
        </p:nvSpPr>
        <p:spPr>
          <a:xfrm>
            <a:off x="13563600" y="9556876"/>
            <a:ext cx="4590900" cy="682896"/>
          </a:xfrm>
          <a:custGeom>
            <a:avLst/>
            <a:gdLst/>
            <a:ahLst/>
            <a:cxnLst/>
            <a:rect l="l" t="t" r="r" b="b"/>
            <a:pathLst>
              <a:path w="4590900" h="682896">
                <a:moveTo>
                  <a:pt x="0" y="0"/>
                </a:moveTo>
                <a:lnTo>
                  <a:pt x="4590899" y="0"/>
                </a:lnTo>
                <a:lnTo>
                  <a:pt x="4590899" y="682897"/>
                </a:lnTo>
                <a:lnTo>
                  <a:pt x="0" y="682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81995"/>
            <a:ext cx="14570226" cy="81875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301744" y="1423035"/>
            <a:ext cx="4986256" cy="9563872"/>
            <a:chOff x="0" y="0"/>
            <a:chExt cx="1313253" cy="25188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3253" cy="2518880"/>
            </a:xfrm>
            <a:custGeom>
              <a:avLst/>
              <a:gdLst/>
              <a:ahLst/>
              <a:cxnLst/>
              <a:rect l="l" t="t" r="r" b="b"/>
              <a:pathLst>
                <a:path w="1313253" h="2518880">
                  <a:moveTo>
                    <a:pt x="0" y="0"/>
                  </a:moveTo>
                  <a:lnTo>
                    <a:pt x="1313253" y="0"/>
                  </a:lnTo>
                  <a:lnTo>
                    <a:pt x="1313253" y="2518880"/>
                  </a:lnTo>
                  <a:lnTo>
                    <a:pt x="0" y="2518880"/>
                  </a:lnTo>
                  <a:close/>
                </a:path>
              </a:pathLst>
            </a:custGeom>
            <a:solidFill>
              <a:srgbClr val="3D587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313253" cy="2528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199" y="8258869"/>
            <a:ext cx="12258057" cy="89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331"/>
              </a:lnSpc>
            </a:pPr>
            <a:r>
              <a:rPr lang="en-US" sz="2403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uk-UA" sz="24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Категоризація здійснена за принципом домінуючої цілі (ексклюзивний підхід): кожному аудиту присвоєно одну основну категорію за найбільш вираженою спрямованістю формулювання мети.</a:t>
            </a:r>
            <a:endParaRPr lang="uk-UA" sz="2403" u="none" strike="noStrike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1872" y="5050115"/>
            <a:ext cx="11914546" cy="34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8"/>
              </a:lnSpc>
            </a:pPr>
            <a:r>
              <a:rPr lang="en-US" sz="2503" u="none" strike="noStrike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Кількість громад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09985" y="2921059"/>
            <a:ext cx="4116887" cy="494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u="none" strike="noStrik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СХІДНІ РЕГІОНИ:</a:t>
            </a:r>
            <a:r>
              <a:rPr lang="en-US" sz="240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КОМПЛЕКСНА ОЦІНКА + ТА АДАПТАЦІЯ ДО ВОЄННИХ УМОВ</a:t>
            </a: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en-US" sz="2400" u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ЗАХІДНІ РЕГІОНИ:</a:t>
            </a:r>
            <a:r>
              <a:rPr lang="en-US" sz="240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ГЕНДЕРНО-ЧУТЛИВІ ПІДХОДИ + ВИЯВЛЕННЯ ПРОГАЛИН </a:t>
            </a: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endParaRPr lang="en-US" sz="2400" u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М. КИЇВ: </a:t>
            </a:r>
          </a:p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ПЕРЕВАЖНО ГЕНДЕРНО-ЧУТЛИВИЙ ПІДХІД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49241" y="2162175"/>
            <a:ext cx="4516946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400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РЕГІОНАЛЬНІ ТЕНДЕНЦІЇ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338599"/>
            <a:ext cx="60327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0"/>
              </a:lnSpc>
              <a:spcBef>
                <a:spcPct val="0"/>
              </a:spcBef>
            </a:pPr>
            <a:r>
              <a:rPr lang="en-US" sz="3800" b="1">
                <a:solidFill>
                  <a:srgbClr val="FFFFFF">
                    <a:alpha val="4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76406" y="6406684"/>
            <a:ext cx="60327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0"/>
              </a:lnSpc>
              <a:spcBef>
                <a:spcPct val="0"/>
              </a:spcBef>
            </a:pPr>
            <a:r>
              <a:rPr lang="en-US" sz="3800" b="1">
                <a:solidFill>
                  <a:srgbClr val="FFFFFF">
                    <a:alpha val="4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32016" y="5610201"/>
            <a:ext cx="60327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0"/>
              </a:lnSpc>
              <a:spcBef>
                <a:spcPct val="0"/>
              </a:spcBef>
            </a:pPr>
            <a:r>
              <a:rPr lang="en-US" sz="3800" b="1">
                <a:solidFill>
                  <a:srgbClr val="FFFFFF">
                    <a:alpha val="4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32016" y="4338599"/>
            <a:ext cx="60327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0"/>
              </a:lnSpc>
              <a:spcBef>
                <a:spcPct val="0"/>
              </a:spcBef>
            </a:pPr>
            <a:r>
              <a:rPr lang="en-US" sz="3800" b="1">
                <a:solidFill>
                  <a:srgbClr val="FFFFFF">
                    <a:alpha val="4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73134" y="3481803"/>
            <a:ext cx="60327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0"/>
              </a:lnSpc>
              <a:spcBef>
                <a:spcPct val="0"/>
              </a:spcBef>
            </a:pPr>
            <a:r>
              <a:rPr lang="en-US" sz="3800" b="1">
                <a:solidFill>
                  <a:srgbClr val="FFFFFF">
                    <a:alpha val="4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919600" y="8258868"/>
            <a:ext cx="4679399" cy="4300369"/>
            <a:chOff x="0" y="0"/>
            <a:chExt cx="6239199" cy="573382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539163"/>
              <a:ext cx="4633407" cy="3981834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850" y="0"/>
                <a:ext cx="8051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05100" h="698500">
                    <a:moveTo>
                      <a:pt x="798867" y="366581"/>
                    </a:moveTo>
                    <a:lnTo>
                      <a:pt x="615833" y="681169"/>
                    </a:lnTo>
                    <a:cubicBezTo>
                      <a:pt x="609591" y="691899"/>
                      <a:pt x="598113" y="698500"/>
                      <a:pt x="585699" y="698500"/>
                    </a:cubicBezTo>
                    <a:lnTo>
                      <a:pt x="219401" y="698500"/>
                    </a:lnTo>
                    <a:cubicBezTo>
                      <a:pt x="206987" y="698500"/>
                      <a:pt x="195509" y="691899"/>
                      <a:pt x="189267" y="681169"/>
                    </a:cubicBezTo>
                    <a:lnTo>
                      <a:pt x="6233" y="366581"/>
                    </a:lnTo>
                    <a:cubicBezTo>
                      <a:pt x="0" y="355868"/>
                      <a:pt x="0" y="342632"/>
                      <a:pt x="6233" y="331919"/>
                    </a:cubicBezTo>
                    <a:lnTo>
                      <a:pt x="189267" y="17331"/>
                    </a:lnTo>
                    <a:cubicBezTo>
                      <a:pt x="195509" y="6601"/>
                      <a:pt x="206987" y="0"/>
                      <a:pt x="219401" y="0"/>
                    </a:cubicBezTo>
                    <a:lnTo>
                      <a:pt x="585699" y="0"/>
                    </a:lnTo>
                    <a:cubicBezTo>
                      <a:pt x="598113" y="0"/>
                      <a:pt x="609591" y="6601"/>
                      <a:pt x="615833" y="17331"/>
                    </a:cubicBezTo>
                    <a:lnTo>
                      <a:pt x="798867" y="331919"/>
                    </a:lnTo>
                    <a:cubicBezTo>
                      <a:pt x="805100" y="342632"/>
                      <a:pt x="805100" y="355868"/>
                      <a:pt x="798867" y="36658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027615" y="0"/>
              <a:ext cx="3211584" cy="2759955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5555" y="0"/>
                <a:ext cx="80169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01690" h="698500">
                    <a:moveTo>
                      <a:pt x="792698" y="374253"/>
                    </a:moveTo>
                    <a:lnTo>
                      <a:pt x="618592" y="673497"/>
                    </a:lnTo>
                    <a:cubicBezTo>
                      <a:pt x="609586" y="688977"/>
                      <a:pt x="593027" y="698500"/>
                      <a:pt x="575118" y="698500"/>
                    </a:cubicBezTo>
                    <a:lnTo>
                      <a:pt x="226572" y="698500"/>
                    </a:lnTo>
                    <a:cubicBezTo>
                      <a:pt x="208663" y="698500"/>
                      <a:pt x="192104" y="688977"/>
                      <a:pt x="183098" y="673497"/>
                    </a:cubicBezTo>
                    <a:lnTo>
                      <a:pt x="8992" y="374253"/>
                    </a:lnTo>
                    <a:cubicBezTo>
                      <a:pt x="0" y="358797"/>
                      <a:pt x="0" y="339703"/>
                      <a:pt x="8992" y="324247"/>
                    </a:cubicBezTo>
                    <a:lnTo>
                      <a:pt x="183098" y="25003"/>
                    </a:lnTo>
                    <a:cubicBezTo>
                      <a:pt x="192104" y="9523"/>
                      <a:pt x="208663" y="0"/>
                      <a:pt x="226572" y="0"/>
                    </a:cubicBezTo>
                    <a:lnTo>
                      <a:pt x="575118" y="0"/>
                    </a:lnTo>
                    <a:cubicBezTo>
                      <a:pt x="593027" y="0"/>
                      <a:pt x="609586" y="9523"/>
                      <a:pt x="618592" y="25003"/>
                    </a:cubicBezTo>
                    <a:lnTo>
                      <a:pt x="792698" y="324247"/>
                    </a:lnTo>
                    <a:cubicBezTo>
                      <a:pt x="801690" y="339703"/>
                      <a:pt x="801690" y="358797"/>
                      <a:pt x="792698" y="37425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22127" y="3484778"/>
              <a:ext cx="2617073" cy="2249047"/>
              <a:chOff x="0" y="0"/>
              <a:chExt cx="812800" cy="698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817" y="0"/>
                <a:ext cx="799167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9167" h="698500">
                    <a:moveTo>
                      <a:pt x="788131" y="379933"/>
                    </a:moveTo>
                    <a:lnTo>
                      <a:pt x="620635" y="667817"/>
                    </a:lnTo>
                    <a:cubicBezTo>
                      <a:pt x="609582" y="686813"/>
                      <a:pt x="589262" y="698500"/>
                      <a:pt x="567284" y="698500"/>
                    </a:cubicBezTo>
                    <a:lnTo>
                      <a:pt x="231882" y="698500"/>
                    </a:lnTo>
                    <a:cubicBezTo>
                      <a:pt x="209904" y="698500"/>
                      <a:pt x="189584" y="686813"/>
                      <a:pt x="178531" y="667817"/>
                    </a:cubicBezTo>
                    <a:lnTo>
                      <a:pt x="11035" y="379933"/>
                    </a:lnTo>
                    <a:cubicBezTo>
                      <a:pt x="0" y="360966"/>
                      <a:pt x="0" y="337534"/>
                      <a:pt x="11035" y="318567"/>
                    </a:cubicBezTo>
                    <a:lnTo>
                      <a:pt x="178531" y="30683"/>
                    </a:lnTo>
                    <a:cubicBezTo>
                      <a:pt x="189584" y="11687"/>
                      <a:pt x="209904" y="0"/>
                      <a:pt x="231882" y="0"/>
                    </a:cubicBezTo>
                    <a:lnTo>
                      <a:pt x="567284" y="0"/>
                    </a:lnTo>
                    <a:cubicBezTo>
                      <a:pt x="589262" y="0"/>
                      <a:pt x="609582" y="11687"/>
                      <a:pt x="620635" y="30683"/>
                    </a:cubicBezTo>
                    <a:lnTo>
                      <a:pt x="788131" y="318567"/>
                    </a:lnTo>
                    <a:cubicBezTo>
                      <a:pt x="799166" y="337534"/>
                      <a:pt x="799166" y="360966"/>
                      <a:pt x="788131" y="37993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5" name="AutoShape 25"/>
          <p:cNvSpPr/>
          <p:nvPr/>
        </p:nvSpPr>
        <p:spPr>
          <a:xfrm flipV="1">
            <a:off x="4126230" y="4819650"/>
            <a:ext cx="2348636" cy="579814"/>
          </a:xfrm>
          <a:prstGeom prst="line">
            <a:avLst/>
          </a:prstGeom>
          <a:ln w="19050" cap="flat">
            <a:solidFill>
              <a:srgbClr val="243B5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flipV="1">
            <a:off x="1361872" y="5399464"/>
            <a:ext cx="2764358" cy="0"/>
          </a:xfrm>
          <a:prstGeom prst="line">
            <a:avLst/>
          </a:prstGeom>
          <a:ln w="19050" cap="flat">
            <a:solidFill>
              <a:srgbClr val="243B55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>
            <a:off x="603273" y="-1543050"/>
            <a:ext cx="18288000" cy="2966085"/>
            <a:chOff x="0" y="0"/>
            <a:chExt cx="4816593" cy="78119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16592" cy="781191"/>
            </a:xfrm>
            <a:custGeom>
              <a:avLst/>
              <a:gdLst/>
              <a:ahLst/>
              <a:cxnLst/>
              <a:rect l="l" t="t" r="r" b="b"/>
              <a:pathLst>
                <a:path w="4816592" h="781191">
                  <a:moveTo>
                    <a:pt x="0" y="0"/>
                  </a:moveTo>
                  <a:lnTo>
                    <a:pt x="4816592" y="0"/>
                  </a:lnTo>
                  <a:lnTo>
                    <a:pt x="4816592" y="781191"/>
                  </a:lnTo>
                  <a:lnTo>
                    <a:pt x="0" y="781191"/>
                  </a:ln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816593" cy="828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61872" y="270201"/>
            <a:ext cx="15630728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88"/>
              </a:lnSpc>
            </a:pPr>
            <a:endParaRPr lang="uk-UA" sz="3600" b="1" dirty="0" smtClean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888"/>
              </a:lnSpc>
            </a:pPr>
            <a:r>
              <a:rPr lang="en-US" sz="36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ЦІЛІ </a:t>
            </a:r>
            <a:r>
              <a:rPr lang="en-US" sz="3600" b="1" dirty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АУДИТІВ БЕЗПЕКИ: </a:t>
            </a:r>
            <a:r>
              <a:rPr lang="en-US" sz="36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 </a:t>
            </a:r>
            <a:r>
              <a:rPr lang="en-US" sz="3600" b="1" dirty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ДІАГНОСТИКИ ДО </a:t>
            </a:r>
            <a:r>
              <a:rPr lang="uk-UA" sz="36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РЕАГУВАННЯ</a:t>
            </a:r>
            <a:endParaRPr lang="en-US" sz="3600" b="1" dirty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just">
              <a:lnSpc>
                <a:spcPts val="3888"/>
              </a:lnSpc>
            </a:pPr>
            <a:endParaRPr lang="en-US" sz="3600" b="1" dirty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355002" y="9588416"/>
            <a:ext cx="4590900" cy="682896"/>
          </a:xfrm>
          <a:custGeom>
            <a:avLst/>
            <a:gdLst/>
            <a:ahLst/>
            <a:cxnLst/>
            <a:rect l="l" t="t" r="r" b="b"/>
            <a:pathLst>
              <a:path w="4590900" h="682896">
                <a:moveTo>
                  <a:pt x="0" y="0"/>
                </a:moveTo>
                <a:lnTo>
                  <a:pt x="4590899" y="0"/>
                </a:lnTo>
                <a:lnTo>
                  <a:pt x="4590899" y="682897"/>
                </a:lnTo>
                <a:lnTo>
                  <a:pt x="0" y="682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209" y="647607"/>
            <a:ext cx="20102039" cy="112840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67093" y="9109642"/>
            <a:ext cx="442244" cy="365759"/>
            <a:chOff x="0" y="0"/>
            <a:chExt cx="116476" cy="963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476" cy="96332"/>
            </a:xfrm>
            <a:custGeom>
              <a:avLst/>
              <a:gdLst/>
              <a:ahLst/>
              <a:cxnLst/>
              <a:rect l="l" t="t" r="r" b="b"/>
              <a:pathLst>
                <a:path w="116476" h="96332">
                  <a:moveTo>
                    <a:pt x="0" y="0"/>
                  </a:moveTo>
                  <a:lnTo>
                    <a:pt x="116476" y="0"/>
                  </a:lnTo>
                  <a:lnTo>
                    <a:pt x="116476" y="96332"/>
                  </a:lnTo>
                  <a:lnTo>
                    <a:pt x="0" y="96332"/>
                  </a:lnTo>
                  <a:close/>
                </a:path>
              </a:pathLst>
            </a:custGeom>
            <a:solidFill>
              <a:srgbClr val="FFD5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16476" cy="10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910707" y="3096655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89%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46811" y="3529089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84%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81579" y="3951998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76%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20480" y="4375832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70%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28509" y="4799667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68%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71491" y="5222576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49%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9442" y="5680187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43%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38963" y="6101981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38%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38963" y="6524891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38%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38963" y="6947800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38%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21566" y="7370709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30%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25919" y="7802814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24%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56268" y="8244773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56268" y="8667683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47142" y="9090592"/>
            <a:ext cx="912647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4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&lt;5%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2000" y="1517591"/>
            <a:ext cx="17061353" cy="117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4624"/>
              </a:lnSpc>
              <a:spcBef>
                <a:spcPct val="0"/>
              </a:spcBef>
            </a:pPr>
            <a:r>
              <a:rPr lang="uk-UA" sz="33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Систематизація</a:t>
            </a:r>
            <a:r>
              <a:rPr lang="en-US" sz="33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uk-UA" sz="33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аудитів безпеки </a:t>
            </a:r>
            <a:r>
              <a:rPr lang="uk-UA" sz="3303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т</a:t>
            </a:r>
            <a:r>
              <a:rPr lang="uk-UA" sz="33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ериторій </a:t>
            </a:r>
            <a:r>
              <a:rPr lang="en-US" sz="330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37 </a:t>
            </a:r>
            <a:r>
              <a:rPr lang="uk-UA" sz="33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територіальних громад України дозволила виділити </a:t>
            </a:r>
            <a:r>
              <a:rPr lang="uk-UA" sz="3303" b="1" u="none" strike="noStrike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15 </a:t>
            </a:r>
            <a:r>
              <a:rPr lang="uk-UA" sz="3303" u="none" strike="noStrike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ключових категорій об’єктів:</a:t>
            </a:r>
            <a:endParaRPr lang="en-US" sz="3303" u="none" strike="noStrike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0" y="-1543050"/>
            <a:ext cx="18288000" cy="2966085"/>
            <a:chOff x="0" y="0"/>
            <a:chExt cx="4816593" cy="7811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16592" cy="781191"/>
            </a:xfrm>
            <a:custGeom>
              <a:avLst/>
              <a:gdLst/>
              <a:ahLst/>
              <a:cxnLst/>
              <a:rect l="l" t="t" r="r" b="b"/>
              <a:pathLst>
                <a:path w="4816592" h="781191">
                  <a:moveTo>
                    <a:pt x="0" y="0"/>
                  </a:moveTo>
                  <a:lnTo>
                    <a:pt x="4816592" y="0"/>
                  </a:lnTo>
                  <a:lnTo>
                    <a:pt x="4816592" y="781191"/>
                  </a:lnTo>
                  <a:lnTo>
                    <a:pt x="0" y="781191"/>
                  </a:ln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4816593" cy="828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61872" y="441960"/>
            <a:ext cx="14235321" cy="49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88"/>
              </a:lnSpc>
            </a:pPr>
            <a:r>
              <a:rPr lang="en-US" sz="36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ОСНОВНІ КАТЕГОРІЇ ОБ'ЄКТІВ АУДИТУ</a:t>
            </a:r>
          </a:p>
        </p:txBody>
      </p:sp>
      <p:sp>
        <p:nvSpPr>
          <p:cNvPr id="26" name="Freeform 26"/>
          <p:cNvSpPr/>
          <p:nvPr/>
        </p:nvSpPr>
        <p:spPr>
          <a:xfrm>
            <a:off x="26894" y="9588416"/>
            <a:ext cx="4590900" cy="682896"/>
          </a:xfrm>
          <a:custGeom>
            <a:avLst/>
            <a:gdLst/>
            <a:ahLst/>
            <a:cxnLst/>
            <a:rect l="l" t="t" r="r" b="b"/>
            <a:pathLst>
              <a:path w="4590900" h="682896">
                <a:moveTo>
                  <a:pt x="0" y="0"/>
                </a:moveTo>
                <a:lnTo>
                  <a:pt x="4590899" y="0"/>
                </a:lnTo>
                <a:lnTo>
                  <a:pt x="4590899" y="682897"/>
                </a:lnTo>
                <a:lnTo>
                  <a:pt x="0" y="682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5448" y="1548285"/>
            <a:ext cx="12305865" cy="8283948"/>
          </a:xfrm>
          <a:custGeom>
            <a:avLst/>
            <a:gdLst/>
            <a:ahLst/>
            <a:cxnLst/>
            <a:rect l="l" t="t" r="r" b="b"/>
            <a:pathLst>
              <a:path w="12305865" h="8283948">
                <a:moveTo>
                  <a:pt x="0" y="0"/>
                </a:moveTo>
                <a:lnTo>
                  <a:pt x="12305865" y="0"/>
                </a:lnTo>
                <a:lnTo>
                  <a:pt x="12305865" y="8283948"/>
                </a:lnTo>
                <a:lnTo>
                  <a:pt x="0" y="8283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1543050"/>
            <a:ext cx="18288000" cy="2966085"/>
            <a:chOff x="0" y="0"/>
            <a:chExt cx="4816593" cy="781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81191"/>
            </a:xfrm>
            <a:custGeom>
              <a:avLst/>
              <a:gdLst/>
              <a:ahLst/>
              <a:cxnLst/>
              <a:rect l="l" t="t" r="r" b="b"/>
              <a:pathLst>
                <a:path w="4816592" h="781191">
                  <a:moveTo>
                    <a:pt x="0" y="0"/>
                  </a:moveTo>
                  <a:lnTo>
                    <a:pt x="4816592" y="0"/>
                  </a:lnTo>
                  <a:lnTo>
                    <a:pt x="4816592" y="781191"/>
                  </a:lnTo>
                  <a:lnTo>
                    <a:pt x="0" y="781191"/>
                  </a:ln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828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3400" y="270201"/>
            <a:ext cx="168402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888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ТЕПЛОВА КАРТА РОЗПОДІЛУ РЕГІОНІВ ЗА РІВНЯМИ ВІДПОВІДНОСТІ ПРОЄКТІВ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1872" y="1822536"/>
            <a:ext cx="3759471" cy="721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4"/>
              </a:lnSpc>
            </a:pPr>
            <a:r>
              <a:rPr lang="en-US" sz="210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ЛІДЕРИ (9,0-10,0 </a:t>
            </a:r>
            <a:r>
              <a:rPr lang="en-US" sz="210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балів</a:t>
            </a:r>
            <a:r>
              <a:rPr lang="en-US" sz="210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  <a:p>
            <a:pPr algn="just">
              <a:lnSpc>
                <a:spcPts val="2944"/>
              </a:lnSpc>
            </a:pPr>
            <a:r>
              <a:rPr lang="uk-UA" sz="2103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Житомирська, Вінницька, Волинська, </a:t>
            </a:r>
            <a:r>
              <a:rPr lang="uk-UA" sz="2103" dirty="0" err="1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м.Київ</a:t>
            </a:r>
            <a:r>
              <a:rPr lang="uk-UA" sz="2103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Херсонська </a:t>
            </a:r>
          </a:p>
          <a:p>
            <a:pPr algn="just">
              <a:lnSpc>
                <a:spcPts val="2940"/>
              </a:lnSpc>
            </a:pPr>
            <a:endParaRPr lang="uk-UA" sz="2103" dirty="0" smtClean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40"/>
              </a:lnSpc>
            </a:pPr>
            <a:r>
              <a:rPr lang="uk-UA" sz="2100" b="1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СТАБІЛЬНІ (8,0-8,5 балів)</a:t>
            </a:r>
          </a:p>
          <a:p>
            <a:pPr algn="just">
              <a:lnSpc>
                <a:spcPts val="2940"/>
              </a:lnSpc>
            </a:pPr>
            <a:r>
              <a:rPr lang="uk-UA" sz="2100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Закарпатська, Чернівецька, Кіровоградська, Дніпропетровська Системність наявна, потрібні масштабніші технічні рішення</a:t>
            </a:r>
          </a:p>
          <a:p>
            <a:pPr algn="just">
              <a:lnSpc>
                <a:spcPts val="2940"/>
              </a:lnSpc>
            </a:pPr>
            <a:endParaRPr lang="uk-UA" sz="2100" dirty="0" smtClean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40"/>
              </a:lnSpc>
            </a:pPr>
            <a:r>
              <a:rPr lang="uk-UA" sz="2100" b="1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СЕРЕДНІ (7,5 балів)</a:t>
            </a:r>
          </a:p>
          <a:p>
            <a:pPr algn="just">
              <a:lnSpc>
                <a:spcPts val="2940"/>
              </a:lnSpc>
            </a:pPr>
            <a:r>
              <a:rPr lang="uk-UA" sz="2100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Львівська, Одеська, Сумська, Хмельницька </a:t>
            </a:r>
          </a:p>
          <a:p>
            <a:pPr algn="just">
              <a:lnSpc>
                <a:spcPts val="1264"/>
              </a:lnSpc>
            </a:pPr>
            <a:endParaRPr lang="uk-UA" sz="2100" dirty="0" smtClean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44"/>
              </a:lnSpc>
            </a:pPr>
            <a:r>
              <a:rPr lang="uk-UA" sz="2103" b="1" dirty="0" smtClean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ПОТРЕБУЮТЬ ПІДТРИМКИ (≤7,0 балів)</a:t>
            </a:r>
          </a:p>
          <a:p>
            <a:pPr algn="just">
              <a:lnSpc>
                <a:spcPts val="2944"/>
              </a:lnSpc>
              <a:spcBef>
                <a:spcPct val="0"/>
              </a:spcBef>
            </a:pPr>
            <a:r>
              <a:rPr lang="uk-UA" sz="2103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Харківська, Донецька, Луганська, Рівненська, Чернігівська </a:t>
            </a:r>
            <a:endParaRPr lang="uk-UA" sz="2103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335000" y="8855150"/>
            <a:ext cx="4590900" cy="938983"/>
          </a:xfrm>
          <a:custGeom>
            <a:avLst/>
            <a:gdLst/>
            <a:ahLst/>
            <a:cxnLst/>
            <a:rect l="l" t="t" r="r" b="b"/>
            <a:pathLst>
              <a:path w="4590900" h="682896">
                <a:moveTo>
                  <a:pt x="0" y="0"/>
                </a:moveTo>
                <a:lnTo>
                  <a:pt x="4590899" y="0"/>
                </a:lnTo>
                <a:lnTo>
                  <a:pt x="4590899" y="682897"/>
                </a:lnTo>
                <a:lnTo>
                  <a:pt x="0" y="68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872" y="1815640"/>
            <a:ext cx="16555535" cy="7698324"/>
          </a:xfrm>
          <a:custGeom>
            <a:avLst/>
            <a:gdLst/>
            <a:ahLst/>
            <a:cxnLst/>
            <a:rect l="l" t="t" r="r" b="b"/>
            <a:pathLst>
              <a:path w="16555535" h="7698324">
                <a:moveTo>
                  <a:pt x="0" y="0"/>
                </a:moveTo>
                <a:lnTo>
                  <a:pt x="16555535" y="0"/>
                </a:lnTo>
                <a:lnTo>
                  <a:pt x="16555535" y="7698324"/>
                </a:lnTo>
                <a:lnTo>
                  <a:pt x="0" y="7698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1543050"/>
            <a:ext cx="18288000" cy="2966085"/>
            <a:chOff x="0" y="0"/>
            <a:chExt cx="4816593" cy="7811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81191"/>
            </a:xfrm>
            <a:custGeom>
              <a:avLst/>
              <a:gdLst/>
              <a:ahLst/>
              <a:cxnLst/>
              <a:rect l="l" t="t" r="r" b="b"/>
              <a:pathLst>
                <a:path w="4816592" h="781191">
                  <a:moveTo>
                    <a:pt x="0" y="0"/>
                  </a:moveTo>
                  <a:lnTo>
                    <a:pt x="4816592" y="0"/>
                  </a:lnTo>
                  <a:lnTo>
                    <a:pt x="4816592" y="781191"/>
                  </a:lnTo>
                  <a:lnTo>
                    <a:pt x="0" y="781191"/>
                  </a:ln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828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362366" y="9410700"/>
            <a:ext cx="4590900" cy="682896"/>
          </a:xfrm>
          <a:custGeom>
            <a:avLst/>
            <a:gdLst/>
            <a:ahLst/>
            <a:cxnLst/>
            <a:rect l="l" t="t" r="r" b="b"/>
            <a:pathLst>
              <a:path w="4590900" h="682896">
                <a:moveTo>
                  <a:pt x="0" y="0"/>
                </a:moveTo>
                <a:lnTo>
                  <a:pt x="4590899" y="0"/>
                </a:lnTo>
                <a:lnTo>
                  <a:pt x="4590899" y="682897"/>
                </a:lnTo>
                <a:lnTo>
                  <a:pt x="0" y="682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7200" y="270201"/>
            <a:ext cx="172212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endParaRPr lang="uk-UA" sz="3600" b="1" dirty="0" smtClean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КРАЩІ</a:t>
            </a:r>
            <a:r>
              <a:rPr lang="en-US" sz="3600" b="1" u="none" strike="noStrike" dirty="0" smtClean="0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ПРАКТИКИ</a:t>
            </a:r>
            <a:endParaRPr lang="en-US" sz="3600" b="1" u="none" strike="noStrike" dirty="0">
              <a:solidFill>
                <a:srgbClr val="243B5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2885" y="1367096"/>
            <a:ext cx="16470344" cy="117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4"/>
              </a:lnSpc>
              <a:spcBef>
                <a:spcPct val="0"/>
              </a:spcBef>
            </a:pPr>
            <a:r>
              <a:rPr lang="en-US" sz="3303" u="none" strike="noStrike" spc="168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Аналіз підтвердив </a:t>
            </a:r>
            <a:r>
              <a:rPr lang="en-US" sz="3303" b="1" u="none" strike="noStrike" spc="168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  <a:r>
              <a:rPr lang="en-US" sz="3303" u="none" strike="noStrike" spc="168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ключові принципи ефективних безпекових рішень: </a:t>
            </a:r>
          </a:p>
          <a:p>
            <a:pPr marL="0" lvl="0" indent="0" algn="just">
              <a:lnSpc>
                <a:spcPts val="4624"/>
              </a:lnSpc>
              <a:spcBef>
                <a:spcPct val="0"/>
              </a:spcBef>
            </a:pPr>
            <a:endParaRPr lang="en-US" sz="3303" u="none" strike="noStrike" spc="168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61872" y="2285306"/>
            <a:ext cx="5355525" cy="4663440"/>
            <a:chOff x="0" y="0"/>
            <a:chExt cx="802162" cy="698500"/>
          </a:xfrm>
        </p:grpSpPr>
        <p:sp>
          <p:nvSpPr>
            <p:cNvPr id="4" name="Freeform 4"/>
            <p:cNvSpPr/>
            <p:nvPr/>
          </p:nvSpPr>
          <p:spPr>
            <a:xfrm>
              <a:off x="9438" y="0"/>
              <a:ext cx="783286" cy="698500"/>
            </a:xfrm>
            <a:custGeom>
              <a:avLst/>
              <a:gdLst/>
              <a:ahLst/>
              <a:cxnLst/>
              <a:rect l="l" t="t" r="r" b="b"/>
              <a:pathLst>
                <a:path w="783286" h="698500">
                  <a:moveTo>
                    <a:pt x="768007" y="391733"/>
                  </a:moveTo>
                  <a:lnTo>
                    <a:pt x="614241" y="656017"/>
                  </a:lnTo>
                  <a:cubicBezTo>
                    <a:pt x="598938" y="682319"/>
                    <a:pt x="570804" y="698500"/>
                    <a:pt x="540374" y="698500"/>
                  </a:cubicBezTo>
                  <a:lnTo>
                    <a:pt x="242912" y="698500"/>
                  </a:lnTo>
                  <a:cubicBezTo>
                    <a:pt x="212482" y="698500"/>
                    <a:pt x="184348" y="682319"/>
                    <a:pt x="169045" y="656017"/>
                  </a:cubicBezTo>
                  <a:lnTo>
                    <a:pt x="15279" y="391733"/>
                  </a:lnTo>
                  <a:cubicBezTo>
                    <a:pt x="0" y="365472"/>
                    <a:pt x="0" y="333028"/>
                    <a:pt x="15279" y="306767"/>
                  </a:cubicBezTo>
                  <a:lnTo>
                    <a:pt x="169045" y="42483"/>
                  </a:lnTo>
                  <a:cubicBezTo>
                    <a:pt x="184348" y="16181"/>
                    <a:pt x="212482" y="0"/>
                    <a:pt x="242912" y="0"/>
                  </a:cubicBezTo>
                  <a:lnTo>
                    <a:pt x="540374" y="0"/>
                  </a:lnTo>
                  <a:cubicBezTo>
                    <a:pt x="570804" y="0"/>
                    <a:pt x="598938" y="16181"/>
                    <a:pt x="614241" y="42483"/>
                  </a:cubicBezTo>
                  <a:lnTo>
                    <a:pt x="768007" y="306767"/>
                  </a:lnTo>
                  <a:cubicBezTo>
                    <a:pt x="783286" y="333028"/>
                    <a:pt x="783286" y="365472"/>
                    <a:pt x="768007" y="391733"/>
                  </a:cubicBezTo>
                  <a:close/>
                </a:path>
              </a:pathLst>
            </a:custGeom>
            <a:solidFill>
              <a:srgbClr val="4B668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87207" y="6300499"/>
            <a:ext cx="3475055" cy="298637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3850" y="0"/>
              <a:ext cx="805100" cy="698500"/>
            </a:xfrm>
            <a:custGeom>
              <a:avLst/>
              <a:gdLst/>
              <a:ahLst/>
              <a:cxnLst/>
              <a:rect l="l" t="t" r="r" b="b"/>
              <a:pathLst>
                <a:path w="805100" h="698500">
                  <a:moveTo>
                    <a:pt x="798867" y="366581"/>
                  </a:moveTo>
                  <a:lnTo>
                    <a:pt x="615833" y="681169"/>
                  </a:lnTo>
                  <a:cubicBezTo>
                    <a:pt x="609591" y="691899"/>
                    <a:pt x="598113" y="698500"/>
                    <a:pt x="585699" y="698500"/>
                  </a:cubicBezTo>
                  <a:lnTo>
                    <a:pt x="219401" y="698500"/>
                  </a:lnTo>
                  <a:cubicBezTo>
                    <a:pt x="206987" y="698500"/>
                    <a:pt x="195509" y="691899"/>
                    <a:pt x="189267" y="681169"/>
                  </a:cubicBezTo>
                  <a:lnTo>
                    <a:pt x="6233" y="366581"/>
                  </a:lnTo>
                  <a:cubicBezTo>
                    <a:pt x="0" y="355868"/>
                    <a:pt x="0" y="342632"/>
                    <a:pt x="6233" y="331919"/>
                  </a:cubicBezTo>
                  <a:lnTo>
                    <a:pt x="189267" y="17331"/>
                  </a:lnTo>
                  <a:cubicBezTo>
                    <a:pt x="195509" y="6601"/>
                    <a:pt x="206987" y="0"/>
                    <a:pt x="219401" y="0"/>
                  </a:cubicBezTo>
                  <a:lnTo>
                    <a:pt x="585699" y="0"/>
                  </a:lnTo>
                  <a:cubicBezTo>
                    <a:pt x="598113" y="0"/>
                    <a:pt x="609591" y="6601"/>
                    <a:pt x="615833" y="17331"/>
                  </a:cubicBezTo>
                  <a:lnTo>
                    <a:pt x="798867" y="331919"/>
                  </a:lnTo>
                  <a:cubicBezTo>
                    <a:pt x="805100" y="342632"/>
                    <a:pt x="805100" y="355868"/>
                    <a:pt x="798867" y="3665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70884" y="2285306"/>
            <a:ext cx="5355525" cy="4663440"/>
            <a:chOff x="0" y="0"/>
            <a:chExt cx="802162" cy="698500"/>
          </a:xfrm>
        </p:grpSpPr>
        <p:sp>
          <p:nvSpPr>
            <p:cNvPr id="10" name="Freeform 10"/>
            <p:cNvSpPr/>
            <p:nvPr/>
          </p:nvSpPr>
          <p:spPr>
            <a:xfrm>
              <a:off x="9438" y="0"/>
              <a:ext cx="783286" cy="698500"/>
            </a:xfrm>
            <a:custGeom>
              <a:avLst/>
              <a:gdLst/>
              <a:ahLst/>
              <a:cxnLst/>
              <a:rect l="l" t="t" r="r" b="b"/>
              <a:pathLst>
                <a:path w="783286" h="698500">
                  <a:moveTo>
                    <a:pt x="768007" y="391733"/>
                  </a:moveTo>
                  <a:lnTo>
                    <a:pt x="614241" y="656017"/>
                  </a:lnTo>
                  <a:cubicBezTo>
                    <a:pt x="598938" y="682319"/>
                    <a:pt x="570804" y="698500"/>
                    <a:pt x="540374" y="698500"/>
                  </a:cubicBezTo>
                  <a:lnTo>
                    <a:pt x="242912" y="698500"/>
                  </a:lnTo>
                  <a:cubicBezTo>
                    <a:pt x="212482" y="698500"/>
                    <a:pt x="184348" y="682319"/>
                    <a:pt x="169045" y="656017"/>
                  </a:cubicBezTo>
                  <a:lnTo>
                    <a:pt x="15279" y="391733"/>
                  </a:lnTo>
                  <a:cubicBezTo>
                    <a:pt x="0" y="365472"/>
                    <a:pt x="0" y="333028"/>
                    <a:pt x="15279" y="306767"/>
                  </a:cubicBezTo>
                  <a:lnTo>
                    <a:pt x="169045" y="42483"/>
                  </a:lnTo>
                  <a:cubicBezTo>
                    <a:pt x="184348" y="16181"/>
                    <a:pt x="212482" y="0"/>
                    <a:pt x="242912" y="0"/>
                  </a:cubicBezTo>
                  <a:lnTo>
                    <a:pt x="540374" y="0"/>
                  </a:lnTo>
                  <a:cubicBezTo>
                    <a:pt x="570804" y="0"/>
                    <a:pt x="598938" y="16181"/>
                    <a:pt x="614241" y="42483"/>
                  </a:cubicBezTo>
                  <a:lnTo>
                    <a:pt x="768007" y="306767"/>
                  </a:lnTo>
                  <a:cubicBezTo>
                    <a:pt x="783286" y="333028"/>
                    <a:pt x="783286" y="365472"/>
                    <a:pt x="768007" y="391733"/>
                  </a:cubicBezTo>
                  <a:close/>
                </a:path>
              </a:pathLst>
            </a:custGeom>
            <a:solidFill>
              <a:srgbClr val="4B668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83584" y="2285306"/>
            <a:ext cx="5355525" cy="4663440"/>
            <a:chOff x="0" y="0"/>
            <a:chExt cx="802162" cy="698500"/>
          </a:xfrm>
        </p:grpSpPr>
        <p:sp>
          <p:nvSpPr>
            <p:cNvPr id="13" name="Freeform 13"/>
            <p:cNvSpPr/>
            <p:nvPr/>
          </p:nvSpPr>
          <p:spPr>
            <a:xfrm>
              <a:off x="9438" y="0"/>
              <a:ext cx="783286" cy="698500"/>
            </a:xfrm>
            <a:custGeom>
              <a:avLst/>
              <a:gdLst/>
              <a:ahLst/>
              <a:cxnLst/>
              <a:rect l="l" t="t" r="r" b="b"/>
              <a:pathLst>
                <a:path w="783286" h="698500">
                  <a:moveTo>
                    <a:pt x="768007" y="391733"/>
                  </a:moveTo>
                  <a:lnTo>
                    <a:pt x="614241" y="656017"/>
                  </a:lnTo>
                  <a:cubicBezTo>
                    <a:pt x="598938" y="682319"/>
                    <a:pt x="570804" y="698500"/>
                    <a:pt x="540374" y="698500"/>
                  </a:cubicBezTo>
                  <a:lnTo>
                    <a:pt x="242912" y="698500"/>
                  </a:lnTo>
                  <a:cubicBezTo>
                    <a:pt x="212482" y="698500"/>
                    <a:pt x="184348" y="682319"/>
                    <a:pt x="169045" y="656017"/>
                  </a:cubicBezTo>
                  <a:lnTo>
                    <a:pt x="15279" y="391733"/>
                  </a:lnTo>
                  <a:cubicBezTo>
                    <a:pt x="0" y="365472"/>
                    <a:pt x="0" y="333028"/>
                    <a:pt x="15279" y="306767"/>
                  </a:cubicBezTo>
                  <a:lnTo>
                    <a:pt x="169045" y="42483"/>
                  </a:lnTo>
                  <a:cubicBezTo>
                    <a:pt x="184348" y="16181"/>
                    <a:pt x="212482" y="0"/>
                    <a:pt x="242912" y="0"/>
                  </a:cubicBezTo>
                  <a:lnTo>
                    <a:pt x="540374" y="0"/>
                  </a:lnTo>
                  <a:cubicBezTo>
                    <a:pt x="570804" y="0"/>
                    <a:pt x="598938" y="16181"/>
                    <a:pt x="614241" y="42483"/>
                  </a:cubicBezTo>
                  <a:lnTo>
                    <a:pt x="768007" y="306767"/>
                  </a:lnTo>
                  <a:cubicBezTo>
                    <a:pt x="783286" y="333028"/>
                    <a:pt x="783286" y="365472"/>
                    <a:pt x="768007" y="391733"/>
                  </a:cubicBezTo>
                  <a:close/>
                </a:path>
              </a:pathLst>
            </a:custGeom>
            <a:solidFill>
              <a:srgbClr val="4B668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08529" y="6300499"/>
            <a:ext cx="3475055" cy="2986376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3850" y="0"/>
              <a:ext cx="805100" cy="698500"/>
            </a:xfrm>
            <a:custGeom>
              <a:avLst/>
              <a:gdLst/>
              <a:ahLst/>
              <a:cxnLst/>
              <a:rect l="l" t="t" r="r" b="b"/>
              <a:pathLst>
                <a:path w="805100" h="698500">
                  <a:moveTo>
                    <a:pt x="798867" y="366581"/>
                  </a:moveTo>
                  <a:lnTo>
                    <a:pt x="615833" y="681169"/>
                  </a:lnTo>
                  <a:cubicBezTo>
                    <a:pt x="609591" y="691899"/>
                    <a:pt x="598113" y="698500"/>
                    <a:pt x="585699" y="698500"/>
                  </a:cubicBezTo>
                  <a:lnTo>
                    <a:pt x="219401" y="698500"/>
                  </a:lnTo>
                  <a:cubicBezTo>
                    <a:pt x="206987" y="698500"/>
                    <a:pt x="195509" y="691899"/>
                    <a:pt x="189267" y="681169"/>
                  </a:cubicBezTo>
                  <a:lnTo>
                    <a:pt x="6233" y="366581"/>
                  </a:lnTo>
                  <a:cubicBezTo>
                    <a:pt x="0" y="355868"/>
                    <a:pt x="0" y="342632"/>
                    <a:pt x="6233" y="331919"/>
                  </a:cubicBezTo>
                  <a:lnTo>
                    <a:pt x="189267" y="17331"/>
                  </a:lnTo>
                  <a:cubicBezTo>
                    <a:pt x="195509" y="6601"/>
                    <a:pt x="206987" y="0"/>
                    <a:pt x="219401" y="0"/>
                  </a:cubicBezTo>
                  <a:lnTo>
                    <a:pt x="585699" y="0"/>
                  </a:lnTo>
                  <a:cubicBezTo>
                    <a:pt x="598113" y="0"/>
                    <a:pt x="609591" y="6601"/>
                    <a:pt x="615833" y="17331"/>
                  </a:cubicBezTo>
                  <a:lnTo>
                    <a:pt x="798867" y="331919"/>
                  </a:lnTo>
                  <a:cubicBezTo>
                    <a:pt x="805100" y="342632"/>
                    <a:pt x="805100" y="355868"/>
                    <a:pt x="798867" y="3665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631459" y="6300499"/>
            <a:ext cx="3475055" cy="2986376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3850" y="0"/>
              <a:ext cx="805100" cy="698500"/>
            </a:xfrm>
            <a:custGeom>
              <a:avLst/>
              <a:gdLst/>
              <a:ahLst/>
              <a:cxnLst/>
              <a:rect l="l" t="t" r="r" b="b"/>
              <a:pathLst>
                <a:path w="805100" h="698500">
                  <a:moveTo>
                    <a:pt x="798867" y="366581"/>
                  </a:moveTo>
                  <a:lnTo>
                    <a:pt x="615833" y="681169"/>
                  </a:lnTo>
                  <a:cubicBezTo>
                    <a:pt x="609591" y="691899"/>
                    <a:pt x="598113" y="698500"/>
                    <a:pt x="585699" y="698500"/>
                  </a:cubicBezTo>
                  <a:lnTo>
                    <a:pt x="219401" y="698500"/>
                  </a:lnTo>
                  <a:cubicBezTo>
                    <a:pt x="206987" y="698500"/>
                    <a:pt x="195509" y="691899"/>
                    <a:pt x="189267" y="681169"/>
                  </a:cubicBezTo>
                  <a:lnTo>
                    <a:pt x="6233" y="366581"/>
                  </a:lnTo>
                  <a:cubicBezTo>
                    <a:pt x="0" y="355868"/>
                    <a:pt x="0" y="342632"/>
                    <a:pt x="6233" y="331919"/>
                  </a:cubicBezTo>
                  <a:lnTo>
                    <a:pt x="189267" y="17331"/>
                  </a:lnTo>
                  <a:cubicBezTo>
                    <a:pt x="195509" y="6601"/>
                    <a:pt x="206987" y="0"/>
                    <a:pt x="219401" y="0"/>
                  </a:cubicBezTo>
                  <a:lnTo>
                    <a:pt x="585699" y="0"/>
                  </a:lnTo>
                  <a:cubicBezTo>
                    <a:pt x="598113" y="0"/>
                    <a:pt x="609591" y="6601"/>
                    <a:pt x="615833" y="17331"/>
                  </a:cubicBezTo>
                  <a:lnTo>
                    <a:pt x="798867" y="331919"/>
                  </a:lnTo>
                  <a:cubicBezTo>
                    <a:pt x="805100" y="342632"/>
                    <a:pt x="805100" y="355868"/>
                    <a:pt x="798867" y="3665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157866" y="2631556"/>
            <a:ext cx="1763538" cy="1722955"/>
          </a:xfrm>
          <a:custGeom>
            <a:avLst/>
            <a:gdLst/>
            <a:ahLst/>
            <a:cxnLst/>
            <a:rect l="l" t="t" r="r" b="b"/>
            <a:pathLst>
              <a:path w="1763538" h="1722955">
                <a:moveTo>
                  <a:pt x="0" y="0"/>
                </a:moveTo>
                <a:lnTo>
                  <a:pt x="1763538" y="0"/>
                </a:lnTo>
                <a:lnTo>
                  <a:pt x="1763538" y="1722954"/>
                </a:lnTo>
                <a:lnTo>
                  <a:pt x="0" y="172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55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90163" y="2732199"/>
            <a:ext cx="1521669" cy="1521669"/>
          </a:xfrm>
          <a:custGeom>
            <a:avLst/>
            <a:gdLst/>
            <a:ahLst/>
            <a:cxnLst/>
            <a:rect l="l" t="t" r="r" b="b"/>
            <a:pathLst>
              <a:path w="1521669" h="1521669">
                <a:moveTo>
                  <a:pt x="0" y="0"/>
                </a:moveTo>
                <a:lnTo>
                  <a:pt x="1521669" y="0"/>
                </a:lnTo>
                <a:lnTo>
                  <a:pt x="1521669" y="1521669"/>
                </a:lnTo>
                <a:lnTo>
                  <a:pt x="0" y="1521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44860" y="2820894"/>
            <a:ext cx="1432973" cy="1432973"/>
          </a:xfrm>
          <a:custGeom>
            <a:avLst/>
            <a:gdLst/>
            <a:ahLst/>
            <a:cxnLst/>
            <a:rect l="l" t="t" r="r" b="b"/>
            <a:pathLst>
              <a:path w="1432973" h="1432973">
                <a:moveTo>
                  <a:pt x="0" y="0"/>
                </a:moveTo>
                <a:lnTo>
                  <a:pt x="1432974" y="0"/>
                </a:lnTo>
                <a:lnTo>
                  <a:pt x="1432974" y="1432974"/>
                </a:lnTo>
                <a:lnTo>
                  <a:pt x="0" y="1432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0" y="-1543050"/>
            <a:ext cx="18288000" cy="2966085"/>
            <a:chOff x="0" y="0"/>
            <a:chExt cx="4816593" cy="78119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6592" cy="781191"/>
            </a:xfrm>
            <a:custGeom>
              <a:avLst/>
              <a:gdLst/>
              <a:ahLst/>
              <a:cxnLst/>
              <a:rect l="l" t="t" r="r" b="b"/>
              <a:pathLst>
                <a:path w="4816592" h="781191">
                  <a:moveTo>
                    <a:pt x="0" y="0"/>
                  </a:moveTo>
                  <a:lnTo>
                    <a:pt x="4816592" y="0"/>
                  </a:lnTo>
                  <a:lnTo>
                    <a:pt x="4816592" y="781191"/>
                  </a:lnTo>
                  <a:lnTo>
                    <a:pt x="0" y="781191"/>
                  </a:ln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4816593" cy="828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197941" y="9225160"/>
            <a:ext cx="4590900" cy="682896"/>
          </a:xfrm>
          <a:custGeom>
            <a:avLst/>
            <a:gdLst/>
            <a:ahLst/>
            <a:cxnLst/>
            <a:rect l="l" t="t" r="r" b="b"/>
            <a:pathLst>
              <a:path w="4590900" h="682896">
                <a:moveTo>
                  <a:pt x="0" y="0"/>
                </a:moveTo>
                <a:lnTo>
                  <a:pt x="4590899" y="0"/>
                </a:lnTo>
                <a:lnTo>
                  <a:pt x="4590899" y="682897"/>
                </a:lnTo>
                <a:lnTo>
                  <a:pt x="0" y="6828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361872" y="461010"/>
            <a:ext cx="11583208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600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СТРАТЕГІЧНІ ВИСНОВКИ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872" y="8285679"/>
            <a:ext cx="1642696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36"/>
              </a:lnSpc>
            </a:pPr>
            <a:r>
              <a:rPr lang="uk-UA" sz="3303" u="none" strike="noStrike" spc="-42" dirty="0" smtClean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Результати обґрунтовують необхідність переходу від окремих проєктів до системної методології забезпечення безпеки з урахуванням гендерно-чутливого підходу.</a:t>
            </a:r>
            <a:endParaRPr lang="uk-UA" sz="3303" u="none" strike="noStrike" spc="-42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057400" y="4426525"/>
            <a:ext cx="379112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800" b="1" u="none" strike="noStrike" dirty="0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ПРОФЕСІЙНА</a:t>
            </a:r>
          </a:p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800" b="1" u="none" strike="noStrike" dirty="0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ЕКСПЕРТИЗА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19538" y="4426525"/>
            <a:ext cx="33104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</a:t>
            </a:r>
            <a:r>
              <a:rPr lang="en-US" sz="3800" b="1" u="none" strike="noStrike" dirty="0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ЕНДЕРНО-</a:t>
            </a:r>
          </a:p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800" b="1" u="none" strike="noStrike" dirty="0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ЧУТЛИВИЙ</a:t>
            </a:r>
          </a:p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800" b="1" u="none" strike="noStrike" dirty="0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ПІДХІД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234694" y="4426525"/>
            <a:ext cx="6053306" cy="179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0"/>
              </a:lnSpc>
              <a:spcBef>
                <a:spcPct val="0"/>
              </a:spcBef>
            </a:pPr>
            <a:r>
              <a:rPr lang="en-US" sz="3800" b="1" u="none" strike="noStrike">
                <a:solidFill>
                  <a:srgbClr val="FFAA5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РОЗУМІННЯ МІСЦЕВОГО КОНТЕКСТУ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1873" y="7387997"/>
            <a:ext cx="1631537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700" b="1" u="none" strike="noStrike" spc="35" dirty="0">
                <a:solidFill>
                  <a:srgbClr val="F48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ГРОМАДИ, ЯКІ ПОЄДНАЛИ ЦІ ТРИ КОМПОНЕНТИ, ПОКАЗАЛИ НАЙВИЩІ РЕЗУЛЬТАТИ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4395746"/>
            <a:ext cx="4063724" cy="3538575"/>
            <a:chOff x="0" y="0"/>
            <a:chExt cx="802162" cy="698500"/>
          </a:xfrm>
        </p:grpSpPr>
        <p:sp>
          <p:nvSpPr>
            <p:cNvPr id="3" name="Freeform 3"/>
            <p:cNvSpPr/>
            <p:nvPr/>
          </p:nvSpPr>
          <p:spPr>
            <a:xfrm>
              <a:off x="12438" y="0"/>
              <a:ext cx="777285" cy="698500"/>
            </a:xfrm>
            <a:custGeom>
              <a:avLst/>
              <a:gdLst/>
              <a:ahLst/>
              <a:cxnLst/>
              <a:rect l="l" t="t" r="r" b="b"/>
              <a:pathLst>
                <a:path w="777285" h="698500">
                  <a:moveTo>
                    <a:pt x="757149" y="405238"/>
                  </a:moveTo>
                  <a:lnTo>
                    <a:pt x="619099" y="642512"/>
                  </a:lnTo>
                  <a:cubicBezTo>
                    <a:pt x="598931" y="677176"/>
                    <a:pt x="561853" y="698500"/>
                    <a:pt x="521750" y="698500"/>
                  </a:cubicBezTo>
                  <a:lnTo>
                    <a:pt x="255536" y="698500"/>
                  </a:lnTo>
                  <a:cubicBezTo>
                    <a:pt x="215433" y="698500"/>
                    <a:pt x="178355" y="677176"/>
                    <a:pt x="158187" y="642512"/>
                  </a:cubicBezTo>
                  <a:lnTo>
                    <a:pt x="20137" y="405238"/>
                  </a:lnTo>
                  <a:cubicBezTo>
                    <a:pt x="0" y="370628"/>
                    <a:pt x="0" y="327872"/>
                    <a:pt x="20137" y="293262"/>
                  </a:cubicBezTo>
                  <a:lnTo>
                    <a:pt x="158187" y="55988"/>
                  </a:lnTo>
                  <a:cubicBezTo>
                    <a:pt x="178355" y="21324"/>
                    <a:pt x="215433" y="0"/>
                    <a:pt x="255536" y="0"/>
                  </a:cubicBezTo>
                  <a:lnTo>
                    <a:pt x="521750" y="0"/>
                  </a:lnTo>
                  <a:cubicBezTo>
                    <a:pt x="561853" y="0"/>
                    <a:pt x="598931" y="21324"/>
                    <a:pt x="619099" y="55988"/>
                  </a:cubicBezTo>
                  <a:lnTo>
                    <a:pt x="757149" y="293262"/>
                  </a:lnTo>
                  <a:cubicBezTo>
                    <a:pt x="777286" y="327872"/>
                    <a:pt x="777286" y="370628"/>
                    <a:pt x="757149" y="405238"/>
                  </a:cubicBezTo>
                  <a:close/>
                </a:path>
              </a:pathLst>
            </a:custGeom>
            <a:solidFill>
              <a:srgbClr val="DAE4ED">
                <a:alpha val="3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5419" y="1891834"/>
            <a:ext cx="10058175" cy="8758373"/>
            <a:chOff x="0" y="0"/>
            <a:chExt cx="802162" cy="698500"/>
          </a:xfrm>
        </p:grpSpPr>
        <p:sp>
          <p:nvSpPr>
            <p:cNvPr id="6" name="Freeform 6"/>
            <p:cNvSpPr/>
            <p:nvPr/>
          </p:nvSpPr>
          <p:spPr>
            <a:xfrm>
              <a:off x="5025" y="0"/>
              <a:ext cx="792111" cy="698500"/>
            </a:xfrm>
            <a:custGeom>
              <a:avLst/>
              <a:gdLst/>
              <a:ahLst/>
              <a:cxnLst/>
              <a:rect l="l" t="t" r="r" b="b"/>
              <a:pathLst>
                <a:path w="792111" h="698500">
                  <a:moveTo>
                    <a:pt x="783976" y="371870"/>
                  </a:moveTo>
                  <a:lnTo>
                    <a:pt x="607098" y="675880"/>
                  </a:lnTo>
                  <a:cubicBezTo>
                    <a:pt x="598950" y="689884"/>
                    <a:pt x="583969" y="698500"/>
                    <a:pt x="567767" y="698500"/>
                  </a:cubicBezTo>
                  <a:lnTo>
                    <a:pt x="224345" y="698500"/>
                  </a:lnTo>
                  <a:cubicBezTo>
                    <a:pt x="208143" y="698500"/>
                    <a:pt x="193162" y="689884"/>
                    <a:pt x="185014" y="675880"/>
                  </a:cubicBezTo>
                  <a:lnTo>
                    <a:pt x="8136" y="371870"/>
                  </a:lnTo>
                  <a:cubicBezTo>
                    <a:pt x="0" y="357887"/>
                    <a:pt x="0" y="340613"/>
                    <a:pt x="8136" y="326630"/>
                  </a:cubicBezTo>
                  <a:lnTo>
                    <a:pt x="185014" y="22620"/>
                  </a:lnTo>
                  <a:cubicBezTo>
                    <a:pt x="193162" y="8616"/>
                    <a:pt x="208143" y="0"/>
                    <a:pt x="224345" y="0"/>
                  </a:cubicBezTo>
                  <a:lnTo>
                    <a:pt x="567767" y="0"/>
                  </a:lnTo>
                  <a:cubicBezTo>
                    <a:pt x="583969" y="0"/>
                    <a:pt x="598950" y="8616"/>
                    <a:pt x="607098" y="22620"/>
                  </a:cubicBezTo>
                  <a:lnTo>
                    <a:pt x="783976" y="326630"/>
                  </a:lnTo>
                  <a:cubicBezTo>
                    <a:pt x="792112" y="340613"/>
                    <a:pt x="792112" y="357887"/>
                    <a:pt x="783976" y="371870"/>
                  </a:cubicBezTo>
                  <a:close/>
                </a:path>
              </a:pathLst>
            </a:custGeom>
            <a:solidFill>
              <a:srgbClr val="4B668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124302" y="-3296953"/>
            <a:ext cx="14804976" cy="5425575"/>
            <a:chOff x="0" y="0"/>
            <a:chExt cx="1730104" cy="634031"/>
          </a:xfrm>
        </p:grpSpPr>
        <p:sp>
          <p:nvSpPr>
            <p:cNvPr id="9" name="Freeform 9"/>
            <p:cNvSpPr/>
            <p:nvPr/>
          </p:nvSpPr>
          <p:spPr>
            <a:xfrm>
              <a:off x="1653" y="0"/>
              <a:ext cx="1726798" cy="634031"/>
            </a:xfrm>
            <a:custGeom>
              <a:avLst/>
              <a:gdLst/>
              <a:ahLst/>
              <a:cxnLst/>
              <a:rect l="l" t="t" r="r" b="b"/>
              <a:pathLst>
                <a:path w="1726798" h="634031">
                  <a:moveTo>
                    <a:pt x="1724218" y="323619"/>
                  </a:moveTo>
                  <a:lnTo>
                    <a:pt x="1529484" y="627427"/>
                  </a:lnTo>
                  <a:cubicBezTo>
                    <a:pt x="1526846" y="631542"/>
                    <a:pt x="1522295" y="634031"/>
                    <a:pt x="1517407" y="634031"/>
                  </a:cubicBezTo>
                  <a:lnTo>
                    <a:pt x="209391" y="634031"/>
                  </a:lnTo>
                  <a:cubicBezTo>
                    <a:pt x="204503" y="634031"/>
                    <a:pt x="199952" y="631542"/>
                    <a:pt x="197314" y="627427"/>
                  </a:cubicBezTo>
                  <a:lnTo>
                    <a:pt x="2580" y="323619"/>
                  </a:lnTo>
                  <a:cubicBezTo>
                    <a:pt x="0" y="319595"/>
                    <a:pt x="0" y="314436"/>
                    <a:pt x="2580" y="310412"/>
                  </a:cubicBezTo>
                  <a:lnTo>
                    <a:pt x="197314" y="6604"/>
                  </a:lnTo>
                  <a:cubicBezTo>
                    <a:pt x="199952" y="2489"/>
                    <a:pt x="204503" y="0"/>
                    <a:pt x="209391" y="0"/>
                  </a:cubicBezTo>
                  <a:lnTo>
                    <a:pt x="1517407" y="0"/>
                  </a:lnTo>
                  <a:cubicBezTo>
                    <a:pt x="1522295" y="0"/>
                    <a:pt x="1526846" y="2489"/>
                    <a:pt x="1529484" y="6604"/>
                  </a:cubicBezTo>
                  <a:lnTo>
                    <a:pt x="1724218" y="310412"/>
                  </a:lnTo>
                  <a:cubicBezTo>
                    <a:pt x="1726798" y="314436"/>
                    <a:pt x="1726798" y="319595"/>
                    <a:pt x="1724218" y="323619"/>
                  </a:cubicBezTo>
                  <a:close/>
                </a:path>
              </a:pathLst>
            </a:custGeom>
            <a:solidFill>
              <a:srgbClr val="4B6685">
                <a:alpha val="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501504" cy="681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34052" y="9658981"/>
            <a:ext cx="4377976" cy="537986"/>
            <a:chOff x="0" y="0"/>
            <a:chExt cx="1153047" cy="1416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3047" cy="141692"/>
            </a:xfrm>
            <a:custGeom>
              <a:avLst/>
              <a:gdLst/>
              <a:ahLst/>
              <a:cxnLst/>
              <a:rect l="l" t="t" r="r" b="b"/>
              <a:pathLst>
                <a:path w="1153047" h="141692">
                  <a:moveTo>
                    <a:pt x="70846" y="0"/>
                  </a:moveTo>
                  <a:lnTo>
                    <a:pt x="1082201" y="0"/>
                  </a:lnTo>
                  <a:cubicBezTo>
                    <a:pt x="1100991" y="0"/>
                    <a:pt x="1119011" y="7464"/>
                    <a:pt x="1132297" y="20750"/>
                  </a:cubicBezTo>
                  <a:cubicBezTo>
                    <a:pt x="1145583" y="34036"/>
                    <a:pt x="1153047" y="52056"/>
                    <a:pt x="1153047" y="70846"/>
                  </a:cubicBezTo>
                  <a:lnTo>
                    <a:pt x="1153047" y="70846"/>
                  </a:lnTo>
                  <a:cubicBezTo>
                    <a:pt x="1153047" y="89635"/>
                    <a:pt x="1145583" y="107655"/>
                    <a:pt x="1132297" y="120942"/>
                  </a:cubicBezTo>
                  <a:cubicBezTo>
                    <a:pt x="1119011" y="134228"/>
                    <a:pt x="1100991" y="141692"/>
                    <a:pt x="1082201" y="141692"/>
                  </a:cubicBezTo>
                  <a:lnTo>
                    <a:pt x="70846" y="141692"/>
                  </a:lnTo>
                  <a:cubicBezTo>
                    <a:pt x="52056" y="141692"/>
                    <a:pt x="34036" y="134228"/>
                    <a:pt x="20750" y="120942"/>
                  </a:cubicBezTo>
                  <a:cubicBezTo>
                    <a:pt x="7464" y="107655"/>
                    <a:pt x="0" y="89635"/>
                    <a:pt x="0" y="70846"/>
                  </a:cubicBezTo>
                  <a:lnTo>
                    <a:pt x="0" y="70846"/>
                  </a:lnTo>
                  <a:cubicBezTo>
                    <a:pt x="0" y="52056"/>
                    <a:pt x="7464" y="34036"/>
                    <a:pt x="20750" y="20750"/>
                  </a:cubicBezTo>
                  <a:cubicBezTo>
                    <a:pt x="34036" y="7464"/>
                    <a:pt x="52056" y="0"/>
                    <a:pt x="70846" y="0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53047" cy="189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07154" y="9182100"/>
            <a:ext cx="5331646" cy="907846"/>
          </a:xfrm>
          <a:custGeom>
            <a:avLst/>
            <a:gdLst/>
            <a:ahLst/>
            <a:cxnLst/>
            <a:rect l="l" t="t" r="r" b="b"/>
            <a:pathLst>
              <a:path w="7453014" h="1108636">
                <a:moveTo>
                  <a:pt x="0" y="0"/>
                </a:moveTo>
                <a:lnTo>
                  <a:pt x="7453014" y="0"/>
                </a:lnTo>
                <a:lnTo>
                  <a:pt x="7453014" y="1108636"/>
                </a:lnTo>
                <a:lnTo>
                  <a:pt x="0" y="1108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61872" y="3693512"/>
            <a:ext cx="7786186" cy="289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35"/>
              </a:lnSpc>
            </a:pPr>
            <a:r>
              <a:rPr lang="en-US" sz="9529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ДЯКУЮ ЗА</a:t>
            </a:r>
          </a:p>
          <a:p>
            <a:pPr algn="l">
              <a:lnSpc>
                <a:spcPts val="11435"/>
              </a:lnSpc>
            </a:pPr>
            <a:r>
              <a:rPr lang="en-US" sz="9529" b="1">
                <a:solidFill>
                  <a:srgbClr val="243B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УВАГУ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463995" y="-826129"/>
            <a:ext cx="9934457" cy="8408030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4813" y="0"/>
              <a:ext cx="803175" cy="698500"/>
            </a:xfrm>
            <a:custGeom>
              <a:avLst/>
              <a:gdLst/>
              <a:ahLst/>
              <a:cxnLst/>
              <a:rect l="l" t="t" r="r" b="b"/>
              <a:pathLst>
                <a:path w="803175" h="698500">
                  <a:moveTo>
                    <a:pt x="795383" y="370912"/>
                  </a:moveTo>
                  <a:lnTo>
                    <a:pt x="617391" y="676838"/>
                  </a:lnTo>
                  <a:cubicBezTo>
                    <a:pt x="609587" y="690249"/>
                    <a:pt x="595241" y="698500"/>
                    <a:pt x="579725" y="698500"/>
                  </a:cubicBezTo>
                  <a:lnTo>
                    <a:pt x="223449" y="698500"/>
                  </a:lnTo>
                  <a:cubicBezTo>
                    <a:pt x="207933" y="698500"/>
                    <a:pt x="193587" y="690249"/>
                    <a:pt x="185783" y="676838"/>
                  </a:cubicBezTo>
                  <a:lnTo>
                    <a:pt x="7791" y="370912"/>
                  </a:lnTo>
                  <a:cubicBezTo>
                    <a:pt x="0" y="357522"/>
                    <a:pt x="0" y="340978"/>
                    <a:pt x="7791" y="327588"/>
                  </a:cubicBezTo>
                  <a:lnTo>
                    <a:pt x="185783" y="21662"/>
                  </a:lnTo>
                  <a:cubicBezTo>
                    <a:pt x="193587" y="8251"/>
                    <a:pt x="207933" y="0"/>
                    <a:pt x="223449" y="0"/>
                  </a:cubicBezTo>
                  <a:lnTo>
                    <a:pt x="579725" y="0"/>
                  </a:lnTo>
                  <a:cubicBezTo>
                    <a:pt x="595241" y="0"/>
                    <a:pt x="609587" y="8251"/>
                    <a:pt x="617391" y="21662"/>
                  </a:cubicBezTo>
                  <a:lnTo>
                    <a:pt x="795383" y="327588"/>
                  </a:lnTo>
                  <a:cubicBezTo>
                    <a:pt x="803174" y="340978"/>
                    <a:pt x="803174" y="357522"/>
                    <a:pt x="795383" y="370912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22947" y="-826130"/>
            <a:ext cx="10343429" cy="8941430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5268" y="0"/>
              <a:ext cx="802265" cy="698500"/>
            </a:xfrm>
            <a:custGeom>
              <a:avLst/>
              <a:gdLst/>
              <a:ahLst/>
              <a:cxnLst/>
              <a:rect l="l" t="t" r="r" b="b"/>
              <a:pathLst>
                <a:path w="802265" h="698500">
                  <a:moveTo>
                    <a:pt x="793737" y="372961"/>
                  </a:moveTo>
                  <a:lnTo>
                    <a:pt x="618127" y="674789"/>
                  </a:lnTo>
                  <a:cubicBezTo>
                    <a:pt x="609586" y="689469"/>
                    <a:pt x="593884" y="698500"/>
                    <a:pt x="576900" y="698500"/>
                  </a:cubicBezTo>
                  <a:lnTo>
                    <a:pt x="225364" y="698500"/>
                  </a:lnTo>
                  <a:cubicBezTo>
                    <a:pt x="208380" y="698500"/>
                    <a:pt x="192678" y="689469"/>
                    <a:pt x="184137" y="674789"/>
                  </a:cubicBezTo>
                  <a:lnTo>
                    <a:pt x="8527" y="372961"/>
                  </a:lnTo>
                  <a:cubicBezTo>
                    <a:pt x="0" y="358304"/>
                    <a:pt x="0" y="340196"/>
                    <a:pt x="8527" y="325539"/>
                  </a:cubicBezTo>
                  <a:lnTo>
                    <a:pt x="184137" y="23711"/>
                  </a:lnTo>
                  <a:cubicBezTo>
                    <a:pt x="192678" y="9031"/>
                    <a:pt x="208380" y="0"/>
                    <a:pt x="225364" y="0"/>
                  </a:cubicBezTo>
                  <a:lnTo>
                    <a:pt x="576900" y="0"/>
                  </a:lnTo>
                  <a:cubicBezTo>
                    <a:pt x="593884" y="0"/>
                    <a:pt x="609586" y="9031"/>
                    <a:pt x="618127" y="23711"/>
                  </a:cubicBezTo>
                  <a:lnTo>
                    <a:pt x="793737" y="325539"/>
                  </a:lnTo>
                  <a:cubicBezTo>
                    <a:pt x="802264" y="340196"/>
                    <a:pt x="802264" y="358304"/>
                    <a:pt x="793737" y="372961"/>
                  </a:cubicBezTo>
                  <a:close/>
                </a:path>
              </a:pathLst>
            </a:custGeom>
            <a:blipFill>
              <a:blip r:embed="rId3"/>
              <a:stretch>
                <a:fillRect t="-7122" b="-7122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280</Words>
  <Application>Microsoft Office PowerPoint</Application>
  <PresentationFormat>Довільний</PresentationFormat>
  <Paragraphs>66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7" baseType="lpstr">
      <vt:lpstr>Montserrat Bold</vt:lpstr>
      <vt:lpstr>Poppins</vt:lpstr>
      <vt:lpstr>Public Sans Bold</vt:lpstr>
      <vt:lpstr>Public Sans</vt:lpstr>
      <vt:lpstr>Calibri</vt:lpstr>
      <vt:lpstr>Arial</vt:lpstr>
      <vt:lpstr>Poppins Bold</vt:lpstr>
      <vt:lpstr>Montserrat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37 NU, копія</dc:title>
  <dc:creator>ЖУКОВСЬКА Галина Григорівна</dc:creator>
  <cp:lastModifiedBy>ЖУКОВСЬКА Галина Григорівна</cp:lastModifiedBy>
  <cp:revision>9</cp:revision>
  <dcterms:created xsi:type="dcterms:W3CDTF">2006-08-16T00:00:00Z</dcterms:created>
  <dcterms:modified xsi:type="dcterms:W3CDTF">2025-12-16T09:04:09Z</dcterms:modified>
  <dc:identifier>DAG1GTxF_ec</dc:identifier>
</cp:coreProperties>
</file>