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2" r:id="rId2"/>
  </p:sldMasterIdLst>
  <p:notesMasterIdLst>
    <p:notesMasterId r:id="rId10"/>
  </p:notesMasterIdLst>
  <p:handoutMasterIdLst>
    <p:handoutMasterId r:id="rId11"/>
  </p:handoutMasterIdLst>
  <p:sldIdLst>
    <p:sldId id="274" r:id="rId3"/>
    <p:sldId id="362" r:id="rId4"/>
    <p:sldId id="378" r:id="rId5"/>
    <p:sldId id="379" r:id="rId6"/>
    <p:sldId id="349" r:id="rId7"/>
    <p:sldId id="376" r:id="rId8"/>
    <p:sldId id="358" r:id="rId9"/>
  </p:sldIdLst>
  <p:sldSz cx="9144000" cy="6877050"/>
  <p:notesSz cx="10020300" cy="68881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70">
          <p15:clr>
            <a:srgbClr val="A4A3A4"/>
          </p15:clr>
        </p15:guide>
        <p15:guide id="2" pos="3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090"/>
    <a:srgbClr val="000099"/>
    <a:srgbClr val="339966"/>
    <a:srgbClr val="006600"/>
    <a:srgbClr val="003300"/>
    <a:srgbClr val="993366"/>
    <a:srgbClr val="CC0099"/>
    <a:srgbClr val="FF5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1" autoAdjust="0"/>
    <p:restoredTop sz="93179" autoAdjust="0"/>
  </p:normalViewPr>
  <p:slideViewPr>
    <p:cSldViewPr>
      <p:cViewPr varScale="1">
        <p:scale>
          <a:sx n="68" d="100"/>
          <a:sy n="68" d="100"/>
        </p:scale>
        <p:origin x="1656" y="84"/>
      </p:cViewPr>
      <p:guideLst>
        <p:guide orient="horz" pos="216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90" y="-606"/>
      </p:cViewPr>
      <p:guideLst>
        <p:guide orient="horz" pos="2170"/>
        <p:guide pos="3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3400" cy="344488"/>
          </a:xfrm>
          <a:prstGeom prst="rect">
            <a:avLst/>
          </a:prstGeom>
        </p:spPr>
        <p:txBody>
          <a:bodyPr vert="horz" lIns="92726" tIns="46362" rIns="92726" bIns="463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75313" y="0"/>
            <a:ext cx="4343400" cy="344488"/>
          </a:xfrm>
          <a:prstGeom prst="rect">
            <a:avLst/>
          </a:prstGeom>
        </p:spPr>
        <p:txBody>
          <a:bodyPr vert="horz" lIns="92726" tIns="46362" rIns="92726" bIns="4636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21B16CA-2914-4C25-89A0-DDE2856FA61F}" type="datetimeFigureOut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42088"/>
            <a:ext cx="4343400" cy="344487"/>
          </a:xfrm>
          <a:prstGeom prst="rect">
            <a:avLst/>
          </a:prstGeom>
        </p:spPr>
        <p:txBody>
          <a:bodyPr vert="horz" lIns="92726" tIns="46362" rIns="92726" bIns="463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75313" y="6542088"/>
            <a:ext cx="4343400" cy="344487"/>
          </a:xfrm>
          <a:prstGeom prst="rect">
            <a:avLst/>
          </a:prstGeom>
        </p:spPr>
        <p:txBody>
          <a:bodyPr vert="horz" lIns="92726" tIns="46362" rIns="92726" bIns="4636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A164459-9576-434C-A25F-6D4F02EA73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540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813" cy="344488"/>
          </a:xfrm>
          <a:prstGeom prst="rect">
            <a:avLst/>
          </a:prstGeom>
        </p:spPr>
        <p:txBody>
          <a:bodyPr vert="horz" lIns="92726" tIns="46362" rIns="92726" bIns="463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313" y="0"/>
            <a:ext cx="4343400" cy="344488"/>
          </a:xfrm>
          <a:prstGeom prst="rect">
            <a:avLst/>
          </a:prstGeom>
        </p:spPr>
        <p:txBody>
          <a:bodyPr vert="horz" lIns="92726" tIns="46362" rIns="92726" bIns="4636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27B634E-E460-468B-8DDB-D51B59E4D84B}" type="datetimeFigureOut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92475" y="515938"/>
            <a:ext cx="3435350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26" tIns="46362" rIns="92726" bIns="46362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713" y="3271838"/>
            <a:ext cx="8016875" cy="3100387"/>
          </a:xfrm>
          <a:prstGeom prst="rect">
            <a:avLst/>
          </a:prstGeom>
        </p:spPr>
        <p:txBody>
          <a:bodyPr vert="horz" lIns="92726" tIns="46362" rIns="92726" bIns="46362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42088"/>
            <a:ext cx="4341813" cy="344487"/>
          </a:xfrm>
          <a:prstGeom prst="rect">
            <a:avLst/>
          </a:prstGeom>
        </p:spPr>
        <p:txBody>
          <a:bodyPr vert="horz" lIns="92726" tIns="46362" rIns="92726" bIns="463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313" y="6542088"/>
            <a:ext cx="4343400" cy="344487"/>
          </a:xfrm>
          <a:prstGeom prst="rect">
            <a:avLst/>
          </a:prstGeom>
        </p:spPr>
        <p:txBody>
          <a:bodyPr vert="horz" lIns="92726" tIns="46362" rIns="92726" bIns="4636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225DFF6-2983-4164-99CB-E69B0B15E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6274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5F174E-D8A2-4D42-B681-6568FBC8AB1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661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5F174E-D8A2-4D42-B681-6568FBC8AB1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893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5F174E-D8A2-4D42-B681-6568FBC8AB1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175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71AAB3-7303-4815-98FA-7CBABA1C9125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53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6344"/>
            <a:ext cx="7772400" cy="147410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96995"/>
            <a:ext cx="6400800" cy="17574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021B2-5023-4B57-B02E-F0A10ADE0C8D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551B4-87E9-4033-AB92-64742681B0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09E6C-0F09-4ACE-8537-65CF4C075968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757B7-6E09-4BB5-9A87-920BDBD72A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5402"/>
            <a:ext cx="2057400" cy="58677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5402"/>
            <a:ext cx="6019800" cy="58677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BD889-4B83-4FDD-BBE4-D1E70CD2F275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6AE8F-9B98-4762-A28B-8BF3E2A3E5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6344"/>
            <a:ext cx="7772400" cy="147410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96995"/>
            <a:ext cx="6400800" cy="17574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C5BEA-5624-4D21-B346-22010324E539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BB41D-414F-4505-AD27-418E27440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8DF7A-6322-4B53-9E0F-7DD50DADDE3A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D25A2-634D-41AD-87F2-4DA1F41975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19142"/>
            <a:ext cx="7772400" cy="13658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14788"/>
            <a:ext cx="7772400" cy="15043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AF5B0-8DA2-42C0-837D-56F5E13A64DC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911AD-709B-4F28-A850-3B34F2203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646"/>
            <a:ext cx="4038600" cy="45385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4646"/>
            <a:ext cx="4038600" cy="45385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47405-384B-4A40-A7A5-AD91E0101AB1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773FC-BBB1-4820-B5DD-BCAE24561E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9377"/>
            <a:ext cx="4040188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80916"/>
            <a:ext cx="4040188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9377"/>
            <a:ext cx="4041775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80916"/>
            <a:ext cx="4041775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2B87E-22B5-44E5-A301-661673C39E29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89DA1-7A33-4F7B-A712-185E3DAF75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F7FA2-C0EC-4A67-831A-9D680BB5961E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BE6D9-42C9-47D1-8CFB-7A11022F8D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A0CC0-06DE-4F50-9C49-E83C6EA6ECC4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23E0A-0BBC-4D3E-B967-4DE58A8173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808"/>
            <a:ext cx="3008313" cy="116527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809"/>
            <a:ext cx="5111750" cy="58693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9087"/>
            <a:ext cx="3008313" cy="47040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1DEC2-130D-40A7-9C1E-29F2D2614B81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A02A5-6D50-4786-A1BB-D068AEA35E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CEA12-1902-4116-96B5-4FB107620F4A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374DF-264A-4B6E-9801-DE9390D1AC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13935"/>
            <a:ext cx="5486400" cy="5683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4477"/>
            <a:ext cx="5486400" cy="412623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82247"/>
            <a:ext cx="5486400" cy="8070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D8047-E6FE-4F2E-AE79-FE1948F7A454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C7F23-A167-4F31-AE7C-038D5035B8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44F0B-4C90-474F-BE86-CA9F656804C5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72BFA-D1AD-4E60-936B-A26B358D0D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5402"/>
            <a:ext cx="2057400" cy="58677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5402"/>
            <a:ext cx="6019800" cy="58677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20B83-2AEF-4DB0-A6D5-6B6565A7C7D2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663D5-4CA7-4E00-8B37-EDB546DE6E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19142"/>
            <a:ext cx="7772400" cy="13658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14788"/>
            <a:ext cx="7772400" cy="15043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B0AFB-3C12-4406-8035-5D55AC14FB9D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9CC5D-8960-4D35-94DC-38B0862885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646"/>
            <a:ext cx="4038600" cy="45385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4646"/>
            <a:ext cx="4038600" cy="45385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F395B-C814-41F3-B5BC-888B0CBD27CE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3B57-64CC-4CDE-A47B-DC278227E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9377"/>
            <a:ext cx="4040188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80916"/>
            <a:ext cx="4040188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9377"/>
            <a:ext cx="4041775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80916"/>
            <a:ext cx="4041775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16147-FD17-45CA-80E6-E33272E277A2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BA2D0-DCCA-426E-B18B-01D0DA03A5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4A6CB-9A7C-4B5B-A1CF-FFFDD491DBE8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B2078-BCD0-4D9E-B139-823CC81587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AEBA6-2578-4EAA-9723-E47A6B071DD7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1331B-A4A0-4AFC-88DE-6BCF3C06DF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808"/>
            <a:ext cx="3008313" cy="116527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809"/>
            <a:ext cx="5111750" cy="58693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9087"/>
            <a:ext cx="3008313" cy="47040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940C0-89A8-4160-AFE5-5FC8836212A8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E8702-4BE2-4136-B296-163BB73ADF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13935"/>
            <a:ext cx="5486400" cy="5683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4477"/>
            <a:ext cx="5486400" cy="412623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82247"/>
            <a:ext cx="5486400" cy="8070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C9F5A-643C-4175-84A7-454CB0CCB28E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2850A-E11E-4860-A8D4-50162E821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4963"/>
            <a:ext cx="822960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73813"/>
            <a:ext cx="2133600" cy="366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4D3EB3-98D4-4841-A126-DA41E9CE65C7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73813"/>
            <a:ext cx="2895600" cy="366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73813"/>
            <a:ext cx="2133600" cy="366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641405-DCAD-4440-A37E-61EA9592DB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4963"/>
            <a:ext cx="822960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73813"/>
            <a:ext cx="2133600" cy="366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6B2CD8-1AFA-48EB-A2AD-66A12C4C55F4}" type="datetime1">
              <a:rPr lang="ru-RU"/>
              <a:pPr>
                <a:defRPr/>
              </a:pPr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73813"/>
            <a:ext cx="2895600" cy="366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73813"/>
            <a:ext cx="2133600" cy="366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40900F-0AB5-4FC5-9A6A-A8E065ABA6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ctrTitle"/>
          </p:nvPr>
        </p:nvSpPr>
        <p:spPr>
          <a:xfrm>
            <a:off x="3167063" y="1782763"/>
            <a:ext cx="5976937" cy="3384550"/>
          </a:xfrm>
        </p:spPr>
        <p:txBody>
          <a:bodyPr/>
          <a:lstStyle/>
          <a:p>
            <a:pPr eaLnBrk="1" hangingPunct="1"/>
            <a:r>
              <a:rPr lang="uk-UA" sz="2800" b="1" dirty="0" smtClean="0"/>
              <a:t>Про </a:t>
            </a:r>
            <a:r>
              <a:rPr lang="uk-UA" sz="2800" b="1" dirty="0" smtClean="0"/>
              <a:t>реалізацію </a:t>
            </a:r>
            <a:r>
              <a:rPr lang="uk-UA" sz="2800" b="1" dirty="0" smtClean="0"/>
              <a:t>програми підтримки підприємництва у </a:t>
            </a:r>
            <a:r>
              <a:rPr lang="uk-UA" sz="2800" b="1" dirty="0" smtClean="0"/>
              <a:t>2017 </a:t>
            </a:r>
            <a:r>
              <a:rPr lang="uk-UA" sz="2800" b="1" dirty="0" smtClean="0"/>
              <a:t>році</a:t>
            </a:r>
            <a:endParaRPr lang="ru-RU" sz="28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3563938" y="5821363"/>
            <a:ext cx="2160587" cy="649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травня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року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 Краматорськ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52" name="TextBox 3"/>
          <p:cNvSpPr txBox="1">
            <a:spLocks noChangeArrowheads="1"/>
          </p:cNvSpPr>
          <p:nvPr/>
        </p:nvSpPr>
        <p:spPr bwMode="auto">
          <a:xfrm>
            <a:off x="8748713" y="6318250"/>
            <a:ext cx="2873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1</a:t>
            </a:r>
            <a:endParaRPr lang="uk-UA" b="1">
              <a:latin typeface="Calibri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Рисунок 3"/>
          <p:cNvPicPr>
            <a:picLocks noChangeAspect="1"/>
          </p:cNvPicPr>
          <p:nvPr/>
        </p:nvPicPr>
        <p:blipFill>
          <a:blip r:embed="rId3"/>
          <a:srcRect b="6673"/>
          <a:stretch>
            <a:fillRect/>
          </a:stretch>
        </p:blipFill>
        <p:spPr bwMode="auto">
          <a:xfrm>
            <a:off x="0" y="-38100"/>
            <a:ext cx="9144000" cy="686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extBox 7"/>
          <p:cNvSpPr txBox="1">
            <a:spLocks noChangeArrowheads="1"/>
          </p:cNvSpPr>
          <p:nvPr/>
        </p:nvSpPr>
        <p:spPr bwMode="auto">
          <a:xfrm>
            <a:off x="8748713" y="6318250"/>
            <a:ext cx="2873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2</a:t>
            </a:r>
            <a:endParaRPr lang="uk-UA" b="1">
              <a:latin typeface="Calibri" pitchFamily="34" charset="0"/>
            </a:endParaRPr>
          </a:p>
        </p:txBody>
      </p:sp>
      <p:sp>
        <p:nvSpPr>
          <p:cNvPr id="9" name="Прямоугольник 2"/>
          <p:cNvSpPr/>
          <p:nvPr/>
        </p:nvSpPr>
        <p:spPr>
          <a:xfrm flipV="1">
            <a:off x="1550988" y="915988"/>
            <a:ext cx="7264400" cy="460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1454150" y="-38100"/>
            <a:ext cx="73612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877888" algn="l"/>
              </a:tabLst>
            </a:pPr>
            <a:r>
              <a:rPr lang="uk-UA" altLang="ru-RU" b="1">
                <a:solidFill>
                  <a:srgbClr val="0070C0"/>
                </a:solidFill>
                <a:latin typeface="Arial Black" pitchFamily="34" charset="0"/>
              </a:rPr>
              <a:t>Часткова компенсація відсоткових ставок за кредитами, що надаються на реалізацію проектів суб</a:t>
            </a:r>
            <a:r>
              <a:rPr lang="en-US" altLang="ru-RU" b="1">
                <a:solidFill>
                  <a:srgbClr val="0070C0"/>
                </a:solidFill>
                <a:latin typeface="Arial Black" pitchFamily="34" charset="0"/>
              </a:rPr>
              <a:t>’</a:t>
            </a:r>
            <a:r>
              <a:rPr lang="uk-UA" altLang="ru-RU" b="1">
                <a:solidFill>
                  <a:srgbClr val="0070C0"/>
                </a:solidFill>
                <a:latin typeface="Arial Black" pitchFamily="34" charset="0"/>
              </a:rPr>
              <a:t>єктів МСБ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522467"/>
              </p:ext>
            </p:extLst>
          </p:nvPr>
        </p:nvGraphicFramePr>
        <p:xfrm>
          <a:off x="1582195" y="1333950"/>
          <a:ext cx="7360736" cy="3204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1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79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Порядок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b="1" baseline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надання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розпорядженням голови ОДА, керівника обласної ВЦА від 25.04.2017 № 409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Початок роботи </a:t>
                      </a:r>
                      <a:endParaRPr lang="ru-RU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13 травня 2017 </a:t>
                      </a:r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року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uk-UA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проекту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 </a:t>
                      </a:r>
                      <a:r>
                        <a:rPr lang="uk-UA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млн.грн</a:t>
                      </a:r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Джерело</a:t>
                      </a:r>
                      <a:r>
                        <a:rPr lang="uk-UA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фінансування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обласний бюджет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Розмір компенсації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500,</a:t>
                      </a:r>
                      <a:r>
                        <a:rPr lang="uk-UA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тис.грн. </a:t>
                      </a:r>
                      <a:endParaRPr lang="uk-UA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 від ставки банку)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393397"/>
              </p:ext>
            </p:extLst>
          </p:nvPr>
        </p:nvGraphicFramePr>
        <p:xfrm>
          <a:off x="1406525" y="4446588"/>
          <a:ext cx="7341760" cy="1145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uk-UA" sz="1800" b="1" kern="1200" noProof="0" dirty="0">
                        <a:solidFill>
                          <a:srgbClr val="0070C0"/>
                        </a:solidFill>
                        <a:latin typeface="Arial Black" panose="020B0A040201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847" marB="458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8995">
                <a:tc>
                  <a:txBody>
                    <a:bodyPr/>
                    <a:lstStyle/>
                    <a:p>
                      <a:endParaRPr lang="uk-UA" sz="1800" b="1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847" marB="458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7974" y="3591473"/>
            <a:ext cx="2455491" cy="27903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Рисунок 3"/>
          <p:cNvPicPr>
            <a:picLocks noChangeAspect="1"/>
          </p:cNvPicPr>
          <p:nvPr/>
        </p:nvPicPr>
        <p:blipFill>
          <a:blip r:embed="rId3"/>
          <a:srcRect b="6673"/>
          <a:stretch>
            <a:fillRect/>
          </a:stretch>
        </p:blipFill>
        <p:spPr bwMode="auto">
          <a:xfrm>
            <a:off x="0" y="-38100"/>
            <a:ext cx="9144000" cy="686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extBox 7"/>
          <p:cNvSpPr txBox="1">
            <a:spLocks noChangeArrowheads="1"/>
          </p:cNvSpPr>
          <p:nvPr/>
        </p:nvSpPr>
        <p:spPr bwMode="auto">
          <a:xfrm>
            <a:off x="8748713" y="6318250"/>
            <a:ext cx="2873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 dirty="0" smtClean="0">
                <a:latin typeface="Calibri" pitchFamily="34" charset="0"/>
              </a:rPr>
              <a:t>3</a:t>
            </a:r>
            <a:endParaRPr lang="uk-UA" b="1" dirty="0">
              <a:latin typeface="Calibri" pitchFamily="34" charset="0"/>
            </a:endParaRPr>
          </a:p>
        </p:txBody>
      </p:sp>
      <p:sp>
        <p:nvSpPr>
          <p:cNvPr id="9" name="Прямоугольник 2"/>
          <p:cNvSpPr/>
          <p:nvPr/>
        </p:nvSpPr>
        <p:spPr>
          <a:xfrm flipV="1">
            <a:off x="1550988" y="915988"/>
            <a:ext cx="7264400" cy="460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1454150" y="-38100"/>
            <a:ext cx="7361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877888" algn="l"/>
              </a:tabLst>
            </a:pPr>
            <a:r>
              <a:rPr lang="uk-UA" altLang="ru-RU" b="1" dirty="0" smtClean="0">
                <a:solidFill>
                  <a:srgbClr val="0070C0"/>
                </a:solidFill>
                <a:latin typeface="Arial Black" pitchFamily="34" charset="0"/>
              </a:rPr>
              <a:t>Фінансова підтримка </a:t>
            </a:r>
            <a:r>
              <a:rPr lang="uk-UA" altLang="ru-RU" b="1" dirty="0" err="1" smtClean="0">
                <a:solidFill>
                  <a:srgbClr val="0070C0"/>
                </a:solidFill>
                <a:latin typeface="Arial Black" pitchFamily="34" charset="0"/>
              </a:rPr>
              <a:t>суб</a:t>
            </a:r>
            <a:r>
              <a:rPr lang="en-US" altLang="ru-RU" b="1" dirty="0" smtClean="0">
                <a:solidFill>
                  <a:srgbClr val="0070C0"/>
                </a:solidFill>
                <a:latin typeface="Arial Black" pitchFamily="34" charset="0"/>
              </a:rPr>
              <a:t>’</a:t>
            </a:r>
            <a:r>
              <a:rPr lang="uk-UA" altLang="ru-RU" b="1" dirty="0" err="1" smtClean="0">
                <a:solidFill>
                  <a:srgbClr val="0070C0"/>
                </a:solidFill>
                <a:latin typeface="Arial Black" pitchFamily="34" charset="0"/>
              </a:rPr>
              <a:t>єктам</a:t>
            </a:r>
            <a:r>
              <a:rPr lang="uk-UA" altLang="ru-RU" b="1" dirty="0" smtClean="0">
                <a:solidFill>
                  <a:srgbClr val="0070C0"/>
                </a:solidFill>
                <a:latin typeface="Arial Black" pitchFamily="34" charset="0"/>
              </a:rPr>
              <a:t> малого підприємництва на реалізацію проектів</a:t>
            </a:r>
            <a:r>
              <a:rPr lang="uk-UA" altLang="ru-RU" b="1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endParaRPr lang="uk-UA" altLang="ru-RU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83652"/>
              </p:ext>
            </p:extLst>
          </p:nvPr>
        </p:nvGraphicFramePr>
        <p:xfrm>
          <a:off x="1582195" y="1333950"/>
          <a:ext cx="7360736" cy="3066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1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79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Порядок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b="1" baseline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надання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розпорядженням голови ОДА, керівника обласної ВЦА від </a:t>
                      </a: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05.05.2017 </a:t>
                      </a: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466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Початок роботи </a:t>
                      </a:r>
                      <a:endParaRPr lang="ru-RU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13 травня 2017 </a:t>
                      </a:r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року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uk-UA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проекту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 </a:t>
                      </a:r>
                      <a:r>
                        <a:rPr lang="uk-UA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млн.грн</a:t>
                      </a:r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./140 </a:t>
                      </a:r>
                      <a:r>
                        <a:rPr lang="uk-UA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млн.грн</a:t>
                      </a:r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Джерело</a:t>
                      </a:r>
                      <a:r>
                        <a:rPr lang="uk-UA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фінансування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обласний </a:t>
                      </a:r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бюджет/бюджети міст та районів,</a:t>
                      </a:r>
                      <a:r>
                        <a:rPr lang="uk-UA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ОТГ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Розмір </a:t>
                      </a:r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фінансової підтримки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500,</a:t>
                      </a:r>
                      <a:r>
                        <a:rPr lang="uk-UA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тис.грн. </a:t>
                      </a:r>
                      <a:endParaRPr lang="uk-UA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406525" y="4446588"/>
          <a:ext cx="7341760" cy="1145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uk-UA" sz="1800" b="1" kern="1200" noProof="0" dirty="0">
                        <a:solidFill>
                          <a:srgbClr val="0070C0"/>
                        </a:solidFill>
                        <a:latin typeface="Arial Black" panose="020B0A040201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847" marB="458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8995">
                <a:tc>
                  <a:txBody>
                    <a:bodyPr/>
                    <a:lstStyle/>
                    <a:p>
                      <a:endParaRPr lang="uk-UA" sz="1800" b="1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847" marB="458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045659"/>
            <a:ext cx="3523307" cy="264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10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Рисунок 3"/>
          <p:cNvPicPr>
            <a:picLocks noChangeAspect="1"/>
          </p:cNvPicPr>
          <p:nvPr/>
        </p:nvPicPr>
        <p:blipFill>
          <a:blip r:embed="rId3"/>
          <a:srcRect b="6673"/>
          <a:stretch>
            <a:fillRect/>
          </a:stretch>
        </p:blipFill>
        <p:spPr bwMode="auto">
          <a:xfrm>
            <a:off x="0" y="-38100"/>
            <a:ext cx="9144000" cy="686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extBox 7"/>
          <p:cNvSpPr txBox="1">
            <a:spLocks noChangeArrowheads="1"/>
          </p:cNvSpPr>
          <p:nvPr/>
        </p:nvSpPr>
        <p:spPr bwMode="auto">
          <a:xfrm>
            <a:off x="8748713" y="6318250"/>
            <a:ext cx="2873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 dirty="0" smtClean="0">
                <a:latin typeface="Calibri" pitchFamily="34" charset="0"/>
              </a:rPr>
              <a:t>4</a:t>
            </a:r>
            <a:endParaRPr lang="uk-UA" b="1" dirty="0">
              <a:latin typeface="Calibri" pitchFamily="34" charset="0"/>
            </a:endParaRPr>
          </a:p>
        </p:txBody>
      </p:sp>
      <p:sp>
        <p:nvSpPr>
          <p:cNvPr id="9" name="Прямоугольник 2"/>
          <p:cNvSpPr/>
          <p:nvPr/>
        </p:nvSpPr>
        <p:spPr>
          <a:xfrm flipV="1">
            <a:off x="1550988" y="915988"/>
            <a:ext cx="7264400" cy="460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1454150" y="-38100"/>
            <a:ext cx="7361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877888" algn="l"/>
              </a:tabLst>
            </a:pPr>
            <a:r>
              <a:rPr lang="uk-UA" altLang="ru-RU" b="1" dirty="0" smtClean="0">
                <a:solidFill>
                  <a:srgbClr val="0070C0"/>
                </a:solidFill>
                <a:latin typeface="Arial Black" pitchFamily="34" charset="0"/>
              </a:rPr>
              <a:t>Фінансова підтримка </a:t>
            </a:r>
            <a:r>
              <a:rPr lang="uk-UA" altLang="ru-RU" b="1" dirty="0" err="1" smtClean="0">
                <a:solidFill>
                  <a:srgbClr val="0070C0"/>
                </a:solidFill>
                <a:latin typeface="Arial Black" pitchFamily="34" charset="0"/>
              </a:rPr>
              <a:t>суб</a:t>
            </a:r>
            <a:r>
              <a:rPr lang="en-US" altLang="ru-RU" b="1" dirty="0" smtClean="0">
                <a:solidFill>
                  <a:srgbClr val="0070C0"/>
                </a:solidFill>
                <a:latin typeface="Arial Black" pitchFamily="34" charset="0"/>
              </a:rPr>
              <a:t>’</a:t>
            </a:r>
            <a:r>
              <a:rPr lang="uk-UA" altLang="ru-RU" b="1" dirty="0" err="1" smtClean="0">
                <a:solidFill>
                  <a:srgbClr val="0070C0"/>
                </a:solidFill>
                <a:latin typeface="Arial Black" pitchFamily="34" charset="0"/>
              </a:rPr>
              <a:t>єктам</a:t>
            </a:r>
            <a:r>
              <a:rPr lang="uk-UA" altLang="ru-RU" b="1" dirty="0" smtClean="0">
                <a:solidFill>
                  <a:srgbClr val="0070C0"/>
                </a:solidFill>
                <a:latin typeface="Arial Black" pitchFamily="34" charset="0"/>
              </a:rPr>
              <a:t> малого підприємництва на реалізацію проектів</a:t>
            </a:r>
            <a:r>
              <a:rPr lang="uk-UA" altLang="ru-RU" b="1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endParaRPr lang="uk-UA" altLang="ru-RU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399811"/>
              </p:ext>
            </p:extLst>
          </p:nvPr>
        </p:nvGraphicFramePr>
        <p:xfrm>
          <a:off x="1582195" y="1333950"/>
          <a:ext cx="7360736" cy="2794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1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79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406525" y="4446588"/>
          <a:ext cx="7341760" cy="1145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uk-UA" sz="1800" b="1" kern="1200" noProof="0" dirty="0">
                        <a:solidFill>
                          <a:srgbClr val="0070C0"/>
                        </a:solidFill>
                        <a:latin typeface="Arial Black" panose="020B0A040201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847" marB="458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8995">
                <a:tc>
                  <a:txBody>
                    <a:bodyPr/>
                    <a:lstStyle/>
                    <a:p>
                      <a:endParaRPr lang="uk-UA" sz="1800" b="1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847" marB="458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63213" y="1259404"/>
            <a:ext cx="8028383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600"/>
              </a:spcAft>
            </a:pP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Обов’язкові умови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надання фінансової підтримки є: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6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співфінансування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суб’єктом малого підприємництва  витрат на реалізацію проекту у розмірі: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6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30 % від загальної вартості проекту – на території міст обласного значення;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6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20 % від загальної вартості проекту – на території міст районного значення;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6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10 % від загальної вартості проекту – на території сіл та селищ;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6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0% – у разі реалізації проекту: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6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суб’єктами малого підприємництва - фізичними особами – підприємцями, які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мають статус учасника антитерористичної 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операції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6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суб’єктами малого підприємництва - фізичними особами – підприємцями, які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мають статус внутрішньо переміщеної 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особи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6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суб’єктами малого підприємництва, які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розпочали підприємницьку діяльність не раніше 2015 року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6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2) передбачення умовами проекту створення нових робочих місць за умови збереження наявного персоналу.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49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Рисунок 3"/>
          <p:cNvPicPr>
            <a:picLocks noChangeAspect="1"/>
          </p:cNvPicPr>
          <p:nvPr/>
        </p:nvPicPr>
        <p:blipFill>
          <a:blip r:embed="rId3"/>
          <a:srcRect b="8620"/>
          <a:stretch>
            <a:fillRect/>
          </a:stretch>
        </p:blipFill>
        <p:spPr bwMode="auto">
          <a:xfrm>
            <a:off x="-3175" y="-26988"/>
            <a:ext cx="9282113" cy="6877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965558" y="5078250"/>
            <a:ext cx="2462425" cy="649287"/>
          </a:xfrm>
          <a:prstGeom prst="rect">
            <a:avLst/>
          </a:prstGeom>
          <a:solidFill>
            <a:srgbClr val="1D89CB"/>
          </a:solidFill>
          <a:ln w="25400" cap="flat" cmpd="sng" algn="ctr">
            <a:noFill/>
            <a:prstDash val="solid"/>
          </a:ln>
          <a:effectLst/>
        </p:spPr>
        <p:txBody>
          <a:bodyPr lIns="72000" tIns="72000" rIns="72000" bIns="72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kern="0" dirty="0">
                <a:solidFill>
                  <a:prstClr val="white"/>
                </a:solidFill>
                <a:latin typeface="Arial Black" panose="020B0A04020102020204" pitchFamily="34" charset="0"/>
                <a:cs typeface="+mn-cs"/>
              </a:rPr>
              <a:t>Стажування в країнах ЄС</a:t>
            </a:r>
            <a:endParaRPr lang="ru-RU" sz="1600" b="1" kern="0" dirty="0">
              <a:solidFill>
                <a:prstClr val="white"/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65559" y="1642270"/>
            <a:ext cx="5795963" cy="649287"/>
          </a:xfrm>
          <a:prstGeom prst="rect">
            <a:avLst/>
          </a:prstGeom>
          <a:solidFill>
            <a:srgbClr val="1D89CB"/>
          </a:solidFill>
          <a:ln w="25400" cap="flat" cmpd="sng" algn="ctr">
            <a:noFill/>
            <a:prstDash val="solid"/>
          </a:ln>
          <a:effectLst/>
        </p:spPr>
        <p:txBody>
          <a:bodyPr lIns="72000" tIns="72000" rIns="72000" bIns="72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kern="0" dirty="0" smtClean="0">
                <a:solidFill>
                  <a:prstClr val="white"/>
                </a:solidFill>
                <a:latin typeface="Arial Black" panose="020B0A04020102020204" pitchFamily="34" charset="0"/>
                <a:cs typeface="+mn-cs"/>
              </a:rPr>
              <a:t>Бізнес-план </a:t>
            </a:r>
            <a:endParaRPr lang="ru-RU" sz="2000" b="1" kern="0" dirty="0">
              <a:solidFill>
                <a:prstClr val="white"/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04346" y="3346013"/>
            <a:ext cx="5832475" cy="650875"/>
          </a:xfrm>
          <a:prstGeom prst="rect">
            <a:avLst/>
          </a:prstGeom>
          <a:solidFill>
            <a:srgbClr val="1D89CB"/>
          </a:solidFill>
          <a:ln w="25400" cap="flat" cmpd="sng" algn="ctr">
            <a:noFill/>
            <a:prstDash val="solid"/>
          </a:ln>
          <a:effectLst/>
        </p:spPr>
        <p:txBody>
          <a:bodyPr lIns="72000" tIns="72000" rIns="72000" bIns="72000" anchor="ctr"/>
          <a:lstStyle/>
          <a:p>
            <a:pPr algn="ctr"/>
            <a:r>
              <a:rPr lang="uk-UA" sz="2000" b="1" dirty="0">
                <a:solidFill>
                  <a:srgbClr val="FFFFFF"/>
                </a:solidFill>
              </a:rPr>
              <a:t>Прийняття рішення органами місцевої влади про співфінансування бізнес-плану</a:t>
            </a:r>
            <a:endParaRPr lang="ru-RU" sz="2000" b="1" dirty="0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94135" y="2506190"/>
            <a:ext cx="5767387" cy="649287"/>
          </a:xfrm>
          <a:prstGeom prst="rect">
            <a:avLst/>
          </a:prstGeom>
          <a:solidFill>
            <a:srgbClr val="1D89CB"/>
          </a:solidFill>
          <a:ln w="25400" cap="flat" cmpd="sng" algn="ctr">
            <a:noFill/>
            <a:prstDash val="solid"/>
          </a:ln>
          <a:effectLst/>
        </p:spPr>
        <p:txBody>
          <a:bodyPr lIns="72000" tIns="72000" rIns="72000" bIns="72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kern="0">
                <a:solidFill>
                  <a:prstClr val="white"/>
                </a:solidFill>
                <a:latin typeface="Arial Black" panose="020B0A04020102020204" pitchFamily="34" charset="0"/>
                <a:cs typeface="+mn-cs"/>
              </a:rPr>
              <a:t>Конкурсна комісія обласного рівня </a:t>
            </a:r>
            <a:endParaRPr lang="ru-RU" sz="2000" b="1" kern="0">
              <a:solidFill>
                <a:prstClr val="white"/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93809" y="4176873"/>
            <a:ext cx="5832475" cy="649288"/>
          </a:xfrm>
          <a:prstGeom prst="rect">
            <a:avLst/>
          </a:prstGeom>
          <a:solidFill>
            <a:srgbClr val="1D89CB"/>
          </a:solidFill>
          <a:ln w="25400" cap="flat" cmpd="sng" algn="ctr">
            <a:noFill/>
            <a:prstDash val="solid"/>
          </a:ln>
          <a:effectLst/>
        </p:spPr>
        <p:txBody>
          <a:bodyPr lIns="72000" tIns="72000" rIns="72000" bIns="72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kern="0" dirty="0">
                <a:solidFill>
                  <a:prstClr val="white"/>
                </a:solidFill>
                <a:latin typeface="Arial Black" panose="020B0A04020102020204" pitchFamily="34" charset="0"/>
                <a:cs typeface="+mn-cs"/>
              </a:rPr>
              <a:t>Проект-переможець</a:t>
            </a:r>
            <a:endParaRPr lang="ru-RU" sz="2000" b="1" kern="0" dirty="0">
              <a:solidFill>
                <a:prstClr val="white"/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93809" y="6064231"/>
            <a:ext cx="5795963" cy="641350"/>
          </a:xfrm>
          <a:prstGeom prst="rect">
            <a:avLst/>
          </a:prstGeom>
          <a:solidFill>
            <a:srgbClr val="1D89CB"/>
          </a:solidFill>
          <a:ln w="25400" cap="flat" cmpd="sng" algn="ctr">
            <a:noFill/>
            <a:prstDash val="solid"/>
          </a:ln>
          <a:effectLst/>
        </p:spPr>
        <p:txBody>
          <a:bodyPr lIns="72000" tIns="72000" rIns="72000" bIns="72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kern="0" dirty="0">
                <a:solidFill>
                  <a:prstClr val="white"/>
                </a:solidFill>
                <a:latin typeface="Arial Black" panose="020B0A04020102020204" pitchFamily="34" charset="0"/>
                <a:cs typeface="+mn-cs"/>
              </a:rPr>
              <a:t>Фінансування</a:t>
            </a:r>
            <a:endParaRPr lang="ru-RU" sz="2000" b="1" kern="0" dirty="0">
              <a:solidFill>
                <a:prstClr val="white"/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8316913" y="1271588"/>
            <a:ext cx="576262" cy="5199062"/>
          </a:xfrm>
          <a:prstGeom prst="downArrow">
            <a:avLst>
              <a:gd name="adj1" fmla="val 50000"/>
              <a:gd name="adj2" fmla="val 17556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965559" y="887412"/>
            <a:ext cx="5834063" cy="528638"/>
          </a:xfrm>
          <a:prstGeom prst="rect">
            <a:avLst/>
          </a:prstGeom>
          <a:solidFill>
            <a:srgbClr val="1D89CB"/>
          </a:solidFill>
          <a:ln w="25400" cap="flat" cmpd="sng" algn="ctr">
            <a:noFill/>
            <a:prstDash val="solid"/>
          </a:ln>
          <a:effectLst/>
        </p:spPr>
        <p:txBody>
          <a:bodyPr lIns="72000" tIns="72000" rIns="72000" bIns="72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kern="0" dirty="0">
                <a:solidFill>
                  <a:prstClr val="white"/>
                </a:solidFill>
                <a:latin typeface="Arial Black" panose="020B0A04020102020204" pitchFamily="34" charset="0"/>
                <a:cs typeface="+mn-cs"/>
              </a:rPr>
              <a:t>Ідея розвитку бізнесу</a:t>
            </a:r>
            <a:endParaRPr lang="ru-RU" sz="2000" b="1" kern="0" dirty="0">
              <a:solidFill>
                <a:prstClr val="white"/>
              </a:solidFill>
              <a:latin typeface="Arial Black" panose="020B0A04020102020204" pitchFamily="34" charset="0"/>
              <a:cs typeface="+mn-cs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3275856" y="5727537"/>
            <a:ext cx="0" cy="3366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868144" y="4826161"/>
            <a:ext cx="0" cy="123807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275856" y="4826161"/>
            <a:ext cx="0" cy="2444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882426" y="3173859"/>
            <a:ext cx="0" cy="1428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4891790" y="2341682"/>
            <a:ext cx="0" cy="14446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4945280" y="3996888"/>
            <a:ext cx="0" cy="1444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4891790" y="1416050"/>
            <a:ext cx="0" cy="1936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1" name="TextBox 26"/>
          <p:cNvSpPr txBox="1">
            <a:spLocks noChangeArrowheads="1"/>
          </p:cNvSpPr>
          <p:nvPr/>
        </p:nvSpPr>
        <p:spPr bwMode="auto">
          <a:xfrm>
            <a:off x="8604250" y="6318250"/>
            <a:ext cx="43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 dirty="0" smtClean="0">
                <a:latin typeface="Calibri" pitchFamily="34" charset="0"/>
              </a:rPr>
              <a:t>5</a:t>
            </a:r>
            <a:endParaRPr lang="uk-UA" b="1" dirty="0">
              <a:latin typeface="Calibri" pitchFamily="34" charset="0"/>
            </a:endParaRPr>
          </a:p>
        </p:txBody>
      </p:sp>
      <p:sp>
        <p:nvSpPr>
          <p:cNvPr id="30742" name="Заголовок 1"/>
          <p:cNvSpPr txBox="1">
            <a:spLocks/>
          </p:cNvSpPr>
          <p:nvPr/>
        </p:nvSpPr>
        <p:spPr bwMode="auto">
          <a:xfrm>
            <a:off x="1106487" y="146059"/>
            <a:ext cx="79200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877888" algn="l"/>
              </a:tabLst>
            </a:pPr>
            <a:r>
              <a:rPr lang="uk-UA" b="1" dirty="0">
                <a:solidFill>
                  <a:srgbClr val="0070C0"/>
                </a:solidFill>
                <a:latin typeface="Arial Black" pitchFamily="34" charset="0"/>
              </a:rPr>
              <a:t>Алгоритм фінансової підтримки суб'єктам малого підприємництва на безповоротній основі</a:t>
            </a:r>
            <a:endParaRPr lang="ru-RU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pic>
        <p:nvPicPr>
          <p:cNvPr id="3074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0650" y="814388"/>
            <a:ext cx="7351713" cy="12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Рисунок 3"/>
          <p:cNvPicPr>
            <a:picLocks noChangeAspect="1"/>
          </p:cNvPicPr>
          <p:nvPr/>
        </p:nvPicPr>
        <p:blipFill>
          <a:blip r:embed="rId2"/>
          <a:srcRect b="6673"/>
          <a:stretch>
            <a:fillRect/>
          </a:stretch>
        </p:blipFill>
        <p:spPr bwMode="auto">
          <a:xfrm>
            <a:off x="14288" y="53975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071099"/>
              </p:ext>
            </p:extLst>
          </p:nvPr>
        </p:nvGraphicFramePr>
        <p:xfrm>
          <a:off x="1500188" y="701675"/>
          <a:ext cx="3359150" cy="5817029"/>
        </p:xfrm>
        <a:graphic>
          <a:graphicData uri="http://schemas.openxmlformats.org/drawingml/2006/table">
            <a:tbl>
              <a:tblPr/>
              <a:tblGrid>
                <a:gridCol w="206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2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4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ЗАТВЕРДЖЕНО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Територія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Обсяг фінансування,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тис.грн.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Авдіївка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Бахмут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Вугледар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Добропілля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Дружків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300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Костянтин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івка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Краматорськ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3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Лиман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Новогродівка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4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Покровськ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Селид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ове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40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В.Новосілківський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р-н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40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Волноваський р-н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083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Добропільський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р-н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819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Костянтинівський р-н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819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r>
                        <a:rPr kumimoji="0" lang="uk-UA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їнський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р-н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819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Нікольський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р-н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75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Олександрівський р-н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755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Покровський р-н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ВСЬОГО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10091,0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31795" name="Заголовок 1"/>
          <p:cNvSpPr txBox="1">
            <a:spLocks/>
          </p:cNvSpPr>
          <p:nvPr/>
        </p:nvSpPr>
        <p:spPr bwMode="auto">
          <a:xfrm>
            <a:off x="1106488" y="53975"/>
            <a:ext cx="79200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877888" algn="l"/>
              </a:tabLst>
            </a:pPr>
            <a:r>
              <a:rPr lang="uk-UA" sz="1600" b="1" dirty="0">
                <a:solidFill>
                  <a:srgbClr val="0070C0"/>
                </a:solidFill>
                <a:latin typeface="Arial Black" pitchFamily="34" charset="0"/>
              </a:rPr>
              <a:t>Обсяги співфінансування фінансової підтримки суб'єктам малого підприємництва з місцевих </a:t>
            </a:r>
            <a:r>
              <a:rPr lang="uk-UA" sz="1600" b="1" dirty="0" smtClean="0">
                <a:solidFill>
                  <a:srgbClr val="0070C0"/>
                </a:solidFill>
                <a:latin typeface="Arial Black" pitchFamily="34" charset="0"/>
              </a:rPr>
              <a:t>бюджетів станом на 10 травня 2017 р.</a:t>
            </a:r>
            <a:endParaRPr lang="ru-RU" sz="16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pic>
        <p:nvPicPr>
          <p:cNvPr id="3179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0650" y="573088"/>
            <a:ext cx="7351713" cy="12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97" name="TextBox 9"/>
          <p:cNvSpPr txBox="1">
            <a:spLocks noChangeArrowheads="1"/>
          </p:cNvSpPr>
          <p:nvPr/>
        </p:nvSpPr>
        <p:spPr bwMode="auto">
          <a:xfrm>
            <a:off x="8742363" y="6318250"/>
            <a:ext cx="293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 dirty="0" smtClean="0">
                <a:latin typeface="Calibri" pitchFamily="34" charset="0"/>
              </a:rPr>
              <a:t>6</a:t>
            </a:r>
            <a:endParaRPr lang="uk-UA" b="1" dirty="0">
              <a:latin typeface="Calibri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29076"/>
              </p:ext>
            </p:extLst>
          </p:nvPr>
        </p:nvGraphicFramePr>
        <p:xfrm>
          <a:off x="5172075" y="701675"/>
          <a:ext cx="3432175" cy="3874834"/>
        </p:xfrm>
        <a:graphic>
          <a:graphicData uri="http://schemas.openxmlformats.org/drawingml/2006/table">
            <a:tbl>
              <a:tblPr/>
              <a:tblGrid>
                <a:gridCol w="1522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9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4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ПОПЕРЕДНЬО ПІДТВЕРДЖЕНО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Територія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Обсяг фінансування,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тис.грн.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Маріуполь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Мирноград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Слов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r>
                        <a:rPr kumimoji="0" lang="uk-UA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янськ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Торецьк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Бахмутський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р-н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Костянтинівський р-н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Мангушський р-н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Слов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янський р-н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Ясинуватський р-н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ВСЬОГО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17360,0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491021"/>
              </p:ext>
            </p:extLst>
          </p:nvPr>
        </p:nvGraphicFramePr>
        <p:xfrm>
          <a:off x="4995289" y="5166717"/>
          <a:ext cx="361442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2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140,0 млн.грн.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27,451 </a:t>
                      </a:r>
                      <a:r>
                        <a:rPr lang="uk-UA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млн.грн</a:t>
                      </a:r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Рисунок 3"/>
          <p:cNvPicPr>
            <a:picLocks noChangeAspect="1"/>
          </p:cNvPicPr>
          <p:nvPr/>
        </p:nvPicPr>
        <p:blipFill>
          <a:blip r:embed="rId4"/>
          <a:srcRect b="8620"/>
          <a:stretch>
            <a:fillRect/>
          </a:stretch>
        </p:blipFill>
        <p:spPr bwMode="auto">
          <a:xfrm>
            <a:off x="-101600" y="26988"/>
            <a:ext cx="9282113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Заголовок 1"/>
          <p:cNvSpPr txBox="1">
            <a:spLocks/>
          </p:cNvSpPr>
          <p:nvPr/>
        </p:nvSpPr>
        <p:spPr bwMode="auto">
          <a:xfrm>
            <a:off x="1158875" y="198438"/>
            <a:ext cx="7921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877888" algn="l"/>
              </a:tabLst>
            </a:pPr>
            <a:r>
              <a:rPr lang="uk-UA" sz="2000" b="1">
                <a:solidFill>
                  <a:srgbClr val="0070C0"/>
                </a:solidFill>
                <a:latin typeface="Arial Black" pitchFamily="34" charset="0"/>
              </a:rPr>
              <a:t>Навчальні програми стажування підприємців у країнах ЄС </a:t>
            </a:r>
          </a:p>
        </p:txBody>
      </p:sp>
      <p:pic>
        <p:nvPicPr>
          <p:cNvPr id="32772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43038" y="909638"/>
            <a:ext cx="7351712" cy="12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TextBox 10"/>
          <p:cNvSpPr txBox="1">
            <a:spLocks noChangeArrowheads="1"/>
          </p:cNvSpPr>
          <p:nvPr/>
        </p:nvSpPr>
        <p:spPr bwMode="auto">
          <a:xfrm>
            <a:off x="8604250" y="6318250"/>
            <a:ext cx="43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 dirty="0" smtClean="0">
                <a:latin typeface="Calibri" pitchFamily="34" charset="0"/>
              </a:rPr>
              <a:t>7</a:t>
            </a:r>
            <a:endParaRPr lang="uk-UA" b="1" dirty="0">
              <a:latin typeface="Calibri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170612"/>
              </p:ext>
            </p:extLst>
          </p:nvPr>
        </p:nvGraphicFramePr>
        <p:xfrm>
          <a:off x="1331913" y="1135063"/>
          <a:ext cx="7748436" cy="518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5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3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06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Пропозиції місцевої влади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 особи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90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Заповнили</a:t>
                      </a:r>
                      <a:r>
                        <a:rPr lang="uk-UA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он-лайн анкети,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з них відповідають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визначеним пріоритетам</a:t>
                      </a:r>
                      <a:endParaRPr lang="ru-RU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 особи</a:t>
                      </a:r>
                    </a:p>
                    <a:p>
                      <a:endParaRPr lang="uk-UA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осіб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2507"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Пріоритетні галузі: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Харчова промисловість,</a:t>
                      </a:r>
                      <a:r>
                        <a:rPr lang="uk-UA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переробка</a:t>
                      </a:r>
                    </a:p>
                    <a:p>
                      <a:r>
                        <a:rPr lang="uk-UA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Легка промисловість</a:t>
                      </a:r>
                    </a:p>
                    <a:p>
                      <a:r>
                        <a:rPr lang="uk-UA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Сільське господарство,</a:t>
                      </a:r>
                      <a:r>
                        <a:rPr lang="uk-UA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кооперація</a:t>
                      </a:r>
                    </a:p>
                    <a:p>
                      <a:r>
                        <a:rPr lang="uk-UA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Енергозбереження, нові технології</a:t>
                      </a:r>
                    </a:p>
                    <a:p>
                      <a:r>
                        <a:rPr lang="uk-UA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Екологія</a:t>
                      </a:r>
                    </a:p>
                    <a:p>
                      <a:r>
                        <a:rPr lang="uk-UA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ІТ-технології</a:t>
                      </a:r>
                    </a:p>
                    <a:p>
                      <a:r>
                        <a:rPr lang="uk-UA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Сучасні форми взаємодії «бізнес-влада», </a:t>
                      </a:r>
                    </a:p>
                    <a:p>
                      <a:r>
                        <a:rPr lang="uk-UA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«бізнес-бізнес», «бізнес-громадськість»</a:t>
                      </a:r>
                    </a:p>
                    <a:p>
                      <a:r>
                        <a:rPr lang="uk-UA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Розвиток ринку послуг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205"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Цільові групи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10-20 осіб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205"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червень-вересень поточного року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8918</TotalTime>
  <Words>484</Words>
  <Application>Microsoft Office PowerPoint</Application>
  <PresentationFormat>Произвольный</PresentationFormat>
  <Paragraphs>153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Times New Roman</vt:lpstr>
      <vt:lpstr>Тема Office</vt:lpstr>
      <vt:lpstr>2_Тема Office</vt:lpstr>
      <vt:lpstr>Про реалізацію програми підтримки підприємництва у 2017 році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Owner</cp:lastModifiedBy>
  <cp:revision>441</cp:revision>
  <cp:lastPrinted>2017-03-22T15:45:05Z</cp:lastPrinted>
  <dcterms:created xsi:type="dcterms:W3CDTF">2016-03-27T17:13:10Z</dcterms:created>
  <dcterms:modified xsi:type="dcterms:W3CDTF">2017-05-13T11:55:22Z</dcterms:modified>
</cp:coreProperties>
</file>