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9" r:id="rId3"/>
  </p:sldIdLst>
  <p:sldSz cx="10691813" cy="7559675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978" y="-7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6B6D35-7325-47AD-94F3-96317682AA35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220E30-F323-4916-8DAC-42D7D183D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810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636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446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272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409673" algn="l" defTabSz="963869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6pPr>
    <a:lvl7pPr marL="2891607" algn="l" defTabSz="963869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7pPr>
    <a:lvl8pPr marL="3373542" algn="l" defTabSz="963869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8pPr>
    <a:lvl9pPr marL="3855476" algn="l" defTabSz="963869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E44D-E3F3-4C87-B4BF-AEDAD176C4E2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632B-A99D-4B92-82D9-51B6F8577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F6F2-595D-4740-9A38-E0E9C4DAF655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07D86-EF10-4041-9945-ADA2090C9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41EA-DD3F-4AC2-BDDE-C083FEC825F2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C86D7-F4A3-4D08-B55E-41D68B30D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FA95-6F7D-40C8-9D0E-A756141996FF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ACB0-7C9C-4CF1-8B07-F9E7F7268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6039-4137-4F46-B6ED-86CDA4659AE1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96A74-A887-4DDD-9FE7-3F73B0C6D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6FA1-7EC6-4D20-97E9-74C4F81674E9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178D-BBB1-484B-9A19-F6FCC5AC3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A91D9-0DD6-4A85-B3EC-C97000722CB2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13FA-F77B-4B56-829D-08D0750F3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39A74-C142-4083-8F96-4D5D78879917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75B7-451B-4C26-B8FA-E527045A2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8DFD-EA0C-4DA9-87B6-0052FAFEF779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9FE0B-33DE-4F11-9FA5-6E5C7A6CF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0FC4-4A25-4AF6-9C45-3AAA821AD009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EEF0-6452-42D4-95F0-44592D139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7614B-F64C-4023-AB6B-55AF16195FCA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A721-9592-48DC-A25A-B675314B2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5013" y="403225"/>
            <a:ext cx="9221787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5013" y="2012950"/>
            <a:ext cx="9221787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1D21F5-21CB-4169-924C-F02EFE9A9C69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341311-87A7-4987-B39E-8D016861D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4"/>
          <p:cNvSpPr>
            <a:spLocks noChangeArrowheads="1"/>
          </p:cNvSpPr>
          <p:nvPr/>
        </p:nvSpPr>
        <p:spPr bwMode="auto">
          <a:xfrm>
            <a:off x="3654425" y="273050"/>
            <a:ext cx="3328988" cy="7083425"/>
          </a:xfrm>
          <a:prstGeom prst="rect">
            <a:avLst/>
          </a:prstGeom>
          <a:noFill/>
          <a:ln w="9525" algn="ctr">
            <a:solidFill>
              <a:srgbClr val="8FAAD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500" b="1"/>
              <a:t>Перелік документів для  надання до територіального управління Пенсійного фонду України:</a:t>
            </a:r>
          </a:p>
          <a:p>
            <a:pPr algn="ctr"/>
            <a:endParaRPr lang="uk-UA" sz="1000" b="1"/>
          </a:p>
          <a:p>
            <a:pPr algn="just">
              <a:buFont typeface="Wingdings" pitchFamily="2" charset="2"/>
              <a:buChar char="ü"/>
            </a:pPr>
            <a:r>
              <a:rPr lang="uk-UA" sz="1400"/>
              <a:t>Паспорт (оригінал, копія 1-2 сторінок та реєстрації),</a:t>
            </a:r>
          </a:p>
          <a:p>
            <a:pPr algn="just">
              <a:buFont typeface="Wingdings" pitchFamily="2" charset="2"/>
              <a:buNone/>
            </a:pPr>
            <a:endParaRPr lang="uk-UA" sz="1400"/>
          </a:p>
          <a:p>
            <a:pPr algn="just">
              <a:buFont typeface="Wingdings" pitchFamily="2" charset="2"/>
              <a:buChar char="ü"/>
            </a:pPr>
            <a:r>
              <a:rPr lang="uk-UA" sz="1400"/>
              <a:t> Ідентифікаційний номер (оригінал та копія),</a:t>
            </a:r>
          </a:p>
          <a:p>
            <a:pPr algn="just">
              <a:buFont typeface="Wingdings" pitchFamily="2" charset="2"/>
              <a:buNone/>
            </a:pPr>
            <a:endParaRPr lang="uk-UA" sz="1400"/>
          </a:p>
          <a:p>
            <a:pPr algn="just">
              <a:buFont typeface="Wingdings" pitchFamily="2" charset="2"/>
              <a:buChar char="ü"/>
            </a:pPr>
            <a:r>
              <a:rPr lang="uk-UA" sz="1400"/>
              <a:t> Довідку про взяття на облік внутрішньо переміщеної особи (відповідно до постанови КМУ  від 01.10.2014 № 509) (оригінал та копія),</a:t>
            </a:r>
          </a:p>
          <a:p>
            <a:pPr algn="just">
              <a:buFont typeface="Wingdings" pitchFamily="2" charset="2"/>
              <a:buNone/>
            </a:pPr>
            <a:endParaRPr lang="uk-UA" sz="1400"/>
          </a:p>
          <a:p>
            <a:pPr algn="just">
              <a:buFont typeface="Wingdings" pitchFamily="2" charset="2"/>
              <a:buChar char="ü"/>
            </a:pPr>
            <a:r>
              <a:rPr lang="uk-UA" sz="1400"/>
              <a:t>Довідку про відкриття поточного рахунку в установах ПАТ «Державний ощадний банк України».</a:t>
            </a:r>
          </a:p>
          <a:p>
            <a:pPr algn="just">
              <a:buFont typeface="Wingdings" pitchFamily="2" charset="2"/>
              <a:buNone/>
            </a:pPr>
            <a:endParaRPr lang="ru-RU" sz="1200" i="1"/>
          </a:p>
          <a:p>
            <a:pPr algn="just">
              <a:buFont typeface="Wingdings" pitchFamily="2" charset="2"/>
              <a:buNone/>
            </a:pPr>
            <a:endParaRPr lang="ru-RU" sz="1200" i="1"/>
          </a:p>
          <a:p>
            <a:pPr algn="just">
              <a:buFont typeface="Wingdings" pitchFamily="2" charset="2"/>
              <a:buNone/>
            </a:pPr>
            <a:endParaRPr lang="ru-RU" sz="1200" i="1"/>
          </a:p>
          <a:p>
            <a:pPr algn="just">
              <a:buFont typeface="Wingdings" pitchFamily="2" charset="2"/>
              <a:buNone/>
            </a:pPr>
            <a:endParaRPr lang="ru-RU" sz="1200" i="1"/>
          </a:p>
          <a:p>
            <a:pPr algn="just">
              <a:buFont typeface="Wingdings" pitchFamily="2" charset="2"/>
              <a:buNone/>
            </a:pPr>
            <a:endParaRPr lang="ru-RU" sz="1200" i="1"/>
          </a:p>
          <a:p>
            <a:pPr algn="just">
              <a:buFont typeface="Wingdings" pitchFamily="2" charset="2"/>
              <a:buNone/>
            </a:pPr>
            <a:endParaRPr lang="ru-RU" sz="1200" i="1"/>
          </a:p>
          <a:p>
            <a:pPr algn="just">
              <a:buFont typeface="Wingdings" pitchFamily="2" charset="2"/>
              <a:buNone/>
            </a:pPr>
            <a:r>
              <a:rPr lang="ru-RU" sz="1200" i="1"/>
              <a:t>«…на підставі інформації про тривалу відсутність (понад 60 днів) особи за місцем проживання, приймається рішення про скасування дії Довідки про взяття на облік внутрішньо переміщеної особи»</a:t>
            </a:r>
            <a:r>
              <a:rPr lang="ru-RU" sz="1400"/>
              <a:t> </a:t>
            </a:r>
            <a:r>
              <a:rPr lang="ru-RU" sz="1000" b="1"/>
              <a:t>(</a:t>
            </a:r>
            <a:r>
              <a:rPr lang="uk-UA" sz="1000" b="1"/>
              <a:t>ст.12 </a:t>
            </a:r>
            <a:r>
              <a:rPr lang="ru-RU" sz="1000" b="1"/>
              <a:t>Закону України від 20.10.2014 №1706-VII  «Про забезпечення прав і свобод внутрішньо переміщених осіб»)</a:t>
            </a:r>
            <a:r>
              <a:rPr lang="ru-RU" sz="1000"/>
              <a:t> . </a:t>
            </a:r>
            <a:endParaRPr lang="ru-RU" sz="1500" b="1"/>
          </a:p>
        </p:txBody>
      </p:sp>
      <p:sp>
        <p:nvSpPr>
          <p:cNvPr id="14338" name="Прямоугольник 15"/>
          <p:cNvSpPr>
            <a:spLocks noChangeArrowheads="1"/>
          </p:cNvSpPr>
          <p:nvPr/>
        </p:nvSpPr>
        <p:spPr bwMode="auto">
          <a:xfrm>
            <a:off x="7237413" y="287338"/>
            <a:ext cx="3197225" cy="7069137"/>
          </a:xfrm>
          <a:prstGeom prst="rect">
            <a:avLst/>
          </a:prstGeom>
          <a:noFill/>
          <a:ln w="9525" algn="ctr">
            <a:solidFill>
              <a:srgbClr val="8FAAD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600" b="1"/>
              <a:t>Електронне пенсійне посвідчення (ЕПП)</a:t>
            </a:r>
            <a:r>
              <a:rPr lang="uk-UA" sz="1600"/>
              <a:t>    </a:t>
            </a:r>
          </a:p>
          <a:p>
            <a:pPr algn="ctr"/>
            <a:r>
              <a:rPr lang="uk-UA" sz="1400"/>
              <a:t>    </a:t>
            </a:r>
          </a:p>
          <a:p>
            <a:pPr algn="just"/>
            <a:r>
              <a:rPr lang="uk-UA" sz="1500"/>
              <a:t> </a:t>
            </a:r>
            <a:r>
              <a:rPr lang="uk-UA" b="1"/>
              <a:t>Крок 1.</a:t>
            </a:r>
            <a:r>
              <a:rPr lang="uk-UA"/>
              <a:t> </a:t>
            </a:r>
            <a:r>
              <a:rPr lang="uk-UA" sz="1400"/>
              <a:t>Одночасно при зверненні до управління Пенсійного фонду України за місцем фактичного проживання   пенсіонер – переселенець може оформити електронне пенсійне посвідчення (ЕПП).</a:t>
            </a:r>
            <a:r>
              <a:rPr lang="uk-UA" sz="1500"/>
              <a:t> </a:t>
            </a:r>
          </a:p>
          <a:p>
            <a:pPr algn="just"/>
            <a:endParaRPr lang="uk-UA" sz="1200"/>
          </a:p>
          <a:p>
            <a:pPr algn="just"/>
            <a:r>
              <a:rPr lang="uk-UA" b="1"/>
              <a:t>Крок 2. </a:t>
            </a:r>
            <a:r>
              <a:rPr lang="uk-UA" sz="1400"/>
              <a:t>Звернутись до відділення Ощадбанку для отримання ЕПП.</a:t>
            </a:r>
          </a:p>
          <a:p>
            <a:pPr algn="just"/>
            <a:endParaRPr lang="uk-UA" sz="1200"/>
          </a:p>
          <a:p>
            <a:pPr algn="just"/>
            <a:r>
              <a:rPr lang="ru-RU" b="1"/>
              <a:t>Крок 3. </a:t>
            </a:r>
            <a:r>
              <a:rPr lang="ru-RU" sz="1400"/>
              <a:t>І</a:t>
            </a:r>
            <a:r>
              <a:rPr lang="uk-UA" sz="1400"/>
              <a:t>дентифікація в установах Ощадбанку здійснюється перші два рази через  кожні шість місяців з дня відкриття рахунку, у подальшому -  один раз на рік.</a:t>
            </a:r>
          </a:p>
          <a:p>
            <a:pPr algn="just"/>
            <a:r>
              <a:rPr lang="uk-UA" sz="1500"/>
              <a:t>     </a:t>
            </a:r>
          </a:p>
          <a:p>
            <a:pPr algn="just"/>
            <a:endParaRPr lang="uk-UA" sz="1500"/>
          </a:p>
          <a:p>
            <a:pPr algn="just"/>
            <a:endParaRPr lang="uk-UA" sz="1500"/>
          </a:p>
          <a:p>
            <a:pPr algn="just"/>
            <a:r>
              <a:rPr lang="uk-UA" sz="1500"/>
              <a:t>       </a:t>
            </a:r>
          </a:p>
          <a:p>
            <a:pPr algn="just"/>
            <a:endParaRPr lang="uk-UA" sz="1400" i="1"/>
          </a:p>
          <a:p>
            <a:pPr algn="just"/>
            <a:r>
              <a:rPr lang="uk-UA" sz="1400" i="1"/>
              <a:t>За відсутності електронного пенсійного посвідчення ідентифікація в установах Ощадбанку здійснюється кожні три місяці з дня відкриття рахунка.</a:t>
            </a:r>
            <a:endParaRPr lang="uk-UA" sz="1500"/>
          </a:p>
        </p:txBody>
      </p:sp>
      <p:sp>
        <p:nvSpPr>
          <p:cNvPr id="14339" name="Прямоугольник 10"/>
          <p:cNvSpPr>
            <a:spLocks noChangeArrowheads="1"/>
          </p:cNvSpPr>
          <p:nvPr/>
        </p:nvSpPr>
        <p:spPr bwMode="auto">
          <a:xfrm>
            <a:off x="234950" y="260350"/>
            <a:ext cx="3189288" cy="7096125"/>
          </a:xfrm>
          <a:prstGeom prst="rect">
            <a:avLst/>
          </a:prstGeom>
          <a:noFill/>
          <a:ln w="9525" algn="ctr">
            <a:solidFill>
              <a:srgbClr val="8FAADC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uk-UA" sz="1500"/>
              <a:t>	</a:t>
            </a:r>
          </a:p>
          <a:p>
            <a:pPr marL="342900" indent="-342900" algn="just"/>
            <a:r>
              <a:rPr lang="uk-UA" sz="1500"/>
              <a:t>	</a:t>
            </a:r>
          </a:p>
          <a:p>
            <a:pPr marL="342900" indent="-342900" algn="just"/>
            <a:r>
              <a:rPr lang="uk-UA" sz="1500"/>
              <a:t>	</a:t>
            </a:r>
          </a:p>
          <a:p>
            <a:pPr marL="342900" indent="-342900" algn="just"/>
            <a:endParaRPr lang="uk-UA" sz="1200" b="1"/>
          </a:p>
          <a:p>
            <a:pPr marL="342900" indent="-342900" algn="just"/>
            <a:endParaRPr lang="uk-UA" sz="1200" b="1"/>
          </a:p>
          <a:p>
            <a:pPr marL="342900" indent="-342900" algn="just"/>
            <a:endParaRPr lang="uk-UA" sz="1200" b="1"/>
          </a:p>
          <a:p>
            <a:pPr marL="342900" indent="-342900" algn="just"/>
            <a:endParaRPr lang="uk-UA" sz="1200" b="1"/>
          </a:p>
          <a:p>
            <a:pPr marL="342900" indent="-342900" algn="just"/>
            <a:endParaRPr lang="uk-UA" sz="1200" b="1"/>
          </a:p>
          <a:p>
            <a:pPr marL="342900" indent="-342900" algn="just"/>
            <a:endParaRPr lang="uk-UA" sz="1200" b="1"/>
          </a:p>
          <a:p>
            <a:pPr marL="342900" indent="-342900" algn="just"/>
            <a:r>
              <a:rPr lang="uk-UA" b="1"/>
              <a:t>  Крок 1.</a:t>
            </a:r>
            <a:r>
              <a:rPr lang="uk-UA"/>
              <a:t> </a:t>
            </a:r>
            <a:r>
              <a:rPr lang="uk-UA" sz="1400"/>
              <a:t>Отримання Довідки про взяття на облік внутрішньо переміщеної особи в </a:t>
            </a:r>
            <a:r>
              <a:rPr lang="uk-UA" sz="1400" b="1"/>
              <a:t>управлінні соціального захисту населення</a:t>
            </a:r>
            <a:r>
              <a:rPr lang="uk-UA" sz="1400"/>
              <a:t> за місцем фактичного проживання (перебування) на підконтрольній українській владі території;</a:t>
            </a:r>
          </a:p>
          <a:p>
            <a:pPr marL="342900" indent="-342900" algn="just">
              <a:buFontTx/>
              <a:buChar char="•"/>
            </a:pPr>
            <a:endParaRPr lang="uk-UA"/>
          </a:p>
          <a:p>
            <a:pPr marL="342900" indent="-342900" algn="just"/>
            <a:r>
              <a:rPr lang="uk-UA" b="1"/>
              <a:t>  Крок 2.</a:t>
            </a:r>
            <a:r>
              <a:rPr lang="uk-UA"/>
              <a:t> </a:t>
            </a:r>
            <a:r>
              <a:rPr lang="uk-UA" sz="1400"/>
              <a:t>Відкриття поточного рахунку у відповідному відділенні </a:t>
            </a:r>
            <a:r>
              <a:rPr lang="uk-UA" sz="1400" b="1"/>
              <a:t>Ощадбанку</a:t>
            </a:r>
            <a:r>
              <a:rPr lang="uk-UA" sz="1400"/>
              <a:t> за місцем реєстрації, проживання /перебування внутрішньо переміщених осіб;</a:t>
            </a:r>
          </a:p>
          <a:p>
            <a:pPr marL="342900" indent="-342900" algn="just">
              <a:buFontTx/>
              <a:buChar char="•"/>
            </a:pPr>
            <a:endParaRPr lang="uk-UA"/>
          </a:p>
          <a:p>
            <a:pPr marL="342900" indent="-342900" algn="just"/>
            <a:r>
              <a:rPr lang="ru-RU" b="1"/>
              <a:t>  Крок 3.</a:t>
            </a:r>
            <a:r>
              <a:rPr lang="ru-RU"/>
              <a:t> </a:t>
            </a:r>
            <a:r>
              <a:rPr lang="uk-UA" sz="1400"/>
              <a:t>Звернення до </a:t>
            </a:r>
            <a:r>
              <a:rPr lang="uk-UA" sz="1400" b="1"/>
              <a:t>територіального управління Пенсійного фонду України</a:t>
            </a:r>
            <a:r>
              <a:rPr lang="uk-UA" sz="1400"/>
              <a:t> із заявою про призначення (поновлення) виплати пенсій та певним переліком документів.</a:t>
            </a:r>
          </a:p>
          <a:p>
            <a:pPr marL="342900" indent="-342900" algn="just"/>
            <a:endParaRPr lang="uk-UA" sz="1400"/>
          </a:p>
          <a:p>
            <a:pPr marL="342900" indent="-342900" algn="just"/>
            <a:endParaRPr lang="ru-RU" sz="1500"/>
          </a:p>
        </p:txBody>
      </p:sp>
      <p:sp>
        <p:nvSpPr>
          <p:cNvPr id="4" name="Прямоугольник 3"/>
          <p:cNvSpPr/>
          <p:nvPr/>
        </p:nvSpPr>
        <p:spPr>
          <a:xfrm>
            <a:off x="169863" y="196850"/>
            <a:ext cx="3382962" cy="7362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6475" y="0"/>
            <a:ext cx="3544888" cy="748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37400" y="287338"/>
            <a:ext cx="3554413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875" y="0"/>
            <a:ext cx="3552825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Rectangle 15"/>
          <p:cNvSpPr>
            <a:spLocks noChangeArrowheads="1"/>
          </p:cNvSpPr>
          <p:nvPr/>
        </p:nvSpPr>
        <p:spPr bwMode="auto">
          <a:xfrm>
            <a:off x="312738" y="325438"/>
            <a:ext cx="30702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uk-UA" sz="1600" b="1"/>
              <a:t>Пенсія внутрішньо переміщеним  особам призначається, поновлюється та виплачується за умови:</a:t>
            </a:r>
            <a:endParaRPr lang="uk-UA" sz="1600"/>
          </a:p>
        </p:txBody>
      </p:sp>
      <p:pic>
        <p:nvPicPr>
          <p:cNvPr id="14345" name="Picture 23" descr="вопр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4948238"/>
            <a:ext cx="11525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4" descr="вопр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4795838"/>
            <a:ext cx="11049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44" name="Picture 284" descr="Bigstock_d_red_exclamation_mark_on_whi_189841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534150"/>
            <a:ext cx="581025" cy="773113"/>
          </a:xfrm>
          <a:prstGeom prst="rect">
            <a:avLst/>
          </a:prstGeom>
          <a:noFill/>
        </p:spPr>
      </p:pic>
      <p:pic>
        <p:nvPicPr>
          <p:cNvPr id="15643" name="Picture 283" descr="Bigstock_d_red_exclamation_mark_on_whi_189841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0738" y="5362575"/>
            <a:ext cx="889000" cy="1182688"/>
          </a:xfrm>
          <a:prstGeom prst="rect">
            <a:avLst/>
          </a:prstGeom>
          <a:noFill/>
        </p:spPr>
      </p:pic>
      <p:sp>
        <p:nvSpPr>
          <p:cNvPr id="15361" name="Прямоугольник 14"/>
          <p:cNvSpPr>
            <a:spLocks noChangeArrowheads="1"/>
          </p:cNvSpPr>
          <p:nvPr/>
        </p:nvSpPr>
        <p:spPr bwMode="auto">
          <a:xfrm>
            <a:off x="3579813" y="214313"/>
            <a:ext cx="3392487" cy="7091362"/>
          </a:xfrm>
          <a:prstGeom prst="rect">
            <a:avLst/>
          </a:prstGeom>
          <a:noFill/>
          <a:ln w="9525" algn="ctr">
            <a:solidFill>
              <a:srgbClr val="8FAAD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000" b="1"/>
          </a:p>
          <a:p>
            <a:pPr algn="ctr"/>
            <a:endParaRPr lang="ru-RU" sz="1200" b="1"/>
          </a:p>
          <a:p>
            <a:pPr>
              <a:buFont typeface="Wingdings" pitchFamily="2" charset="2"/>
              <a:buChar char="ü"/>
            </a:pPr>
            <a:endParaRPr lang="ru-RU" sz="1400" i="1"/>
          </a:p>
          <a:p>
            <a:pPr algn="ctr"/>
            <a:endParaRPr lang="ru-RU" sz="1400" b="1"/>
          </a:p>
        </p:txBody>
      </p:sp>
      <p:sp>
        <p:nvSpPr>
          <p:cNvPr id="15362" name="Прямоугольник 15"/>
          <p:cNvSpPr>
            <a:spLocks noChangeArrowheads="1"/>
          </p:cNvSpPr>
          <p:nvPr/>
        </p:nvSpPr>
        <p:spPr bwMode="auto">
          <a:xfrm>
            <a:off x="7215188" y="225425"/>
            <a:ext cx="3195637" cy="7091363"/>
          </a:xfrm>
          <a:prstGeom prst="rect">
            <a:avLst/>
          </a:prstGeom>
          <a:noFill/>
          <a:ln w="9525" algn="ctr">
            <a:solidFill>
              <a:srgbClr val="8FAAD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uk-UA" sz="1400"/>
          </a:p>
        </p:txBody>
      </p:sp>
      <p:sp>
        <p:nvSpPr>
          <p:cNvPr id="15363" name="Прямоугольник 10"/>
          <p:cNvSpPr>
            <a:spLocks noChangeArrowheads="1"/>
          </p:cNvSpPr>
          <p:nvPr/>
        </p:nvSpPr>
        <p:spPr bwMode="auto">
          <a:xfrm>
            <a:off x="212725" y="228600"/>
            <a:ext cx="3116263" cy="7069138"/>
          </a:xfrm>
          <a:prstGeom prst="rect">
            <a:avLst/>
          </a:prstGeom>
          <a:noFill/>
          <a:ln w="9525" algn="ctr">
            <a:solidFill>
              <a:srgbClr val="8FAADC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uk-UA" sz="1500"/>
              <a:t>	</a:t>
            </a:r>
          </a:p>
          <a:p>
            <a:pPr algn="just"/>
            <a:r>
              <a:rPr lang="uk-UA" sz="1500"/>
              <a:t>	</a:t>
            </a:r>
          </a:p>
          <a:p>
            <a:pPr algn="just"/>
            <a:r>
              <a:rPr lang="uk-UA" sz="1500"/>
              <a:t>	</a:t>
            </a:r>
          </a:p>
          <a:p>
            <a:pPr algn="just"/>
            <a:endParaRPr lang="uk-UA" sz="1500"/>
          </a:p>
          <a:p>
            <a:pPr algn="just"/>
            <a:endParaRPr lang="ru-RU" sz="150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552825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6475" y="0"/>
            <a:ext cx="3544888" cy="748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2163" y="0"/>
            <a:ext cx="3554412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95650" y="0"/>
            <a:ext cx="3829050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997" tIns="49498" rIns="98997" bIns="49498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8" name="Rectangle 15"/>
          <p:cNvSpPr>
            <a:spLocks noChangeArrowheads="1"/>
          </p:cNvSpPr>
          <p:nvPr/>
        </p:nvSpPr>
        <p:spPr bwMode="auto">
          <a:xfrm>
            <a:off x="196850" y="217488"/>
            <a:ext cx="307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uk-UA" sz="1200" b="1"/>
              <a:t>Структурні підрозділи органів соціального захисту населення</a:t>
            </a:r>
          </a:p>
        </p:txBody>
      </p:sp>
      <p:graphicFrame>
        <p:nvGraphicFramePr>
          <p:cNvPr id="15642" name="Group 282"/>
          <p:cNvGraphicFramePr>
            <a:graphicFrameLocks noGrp="1"/>
          </p:cNvGraphicFramePr>
          <p:nvPr/>
        </p:nvGraphicFramePr>
        <p:xfrm>
          <a:off x="219075" y="811213"/>
          <a:ext cx="3257550" cy="6238875"/>
        </p:xfrm>
        <a:graphic>
          <a:graphicData uri="http://schemas.openxmlformats.org/drawingml/2006/table">
            <a:tbl>
              <a:tblPr/>
              <a:tblGrid>
                <a:gridCol w="2114550"/>
                <a:gridCol w="1143000"/>
              </a:tblGrid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Авдіївка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236)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3-97-61  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Бахмут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74) 4-16-44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Торецьк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47) 4-02-04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Мирногра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(06239)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6-34-40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Добропілля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77) 2-78-75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Дружківка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67) 3-24-70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Костянтинівка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272) 6-23-30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Краматорськ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64) 6-35-90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Покровськ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39) 2-06-86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Лиман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61) 4-14-50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Новогродівка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(06237) 3-41-69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Селидове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37) 7-09-15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Слов’янськ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26) 62-23-75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 Вугледар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06273) 6-50-74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Центральний район м. Маріуполя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94) 7-04-71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Кальміуський район м. Маріуполя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(06293) 8-23-71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Приморський район м. Маріуполя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94) 7-68-11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Лівобережний район м. Маріуполя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(0629) 22-31-32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Олександрівський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69) 2-19-54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Бахмутський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(06274) 4-71-54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Великоновосілківський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43) 2-10-51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Волноваський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44) 4-19-56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Нікольський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46) 2-09-52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Добропільський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6277) 2-79-21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Костянтинівський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72) 2-41-94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Покровський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39) 2-24-63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Мар’їнський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6) 808-27-24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мт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Мангуш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6297) 2-45-69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Слов’янський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(062</a:t>
                      </a: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62) 3-57-00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Ясинуватський район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(050) 653-82-50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0" name="Rectangle 15"/>
          <p:cNvSpPr>
            <a:spLocks noChangeArrowheads="1"/>
          </p:cNvSpPr>
          <p:nvPr/>
        </p:nvSpPr>
        <p:spPr bwMode="auto">
          <a:xfrm>
            <a:off x="3752850" y="179388"/>
            <a:ext cx="30702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uk-UA" sz="1200" b="1"/>
              <a:t>Територіальні підрозділи </a:t>
            </a:r>
          </a:p>
          <a:p>
            <a:pPr algn="ctr" defTabSz="914400"/>
            <a:r>
              <a:rPr lang="uk-UA" sz="1200" b="1"/>
              <a:t>Пенсійного фонду України</a:t>
            </a:r>
          </a:p>
          <a:p>
            <a:pPr algn="ctr" defTabSz="914400"/>
            <a:r>
              <a:rPr lang="uk-UA" sz="1200" b="1"/>
              <a:t>в Донецькій області</a:t>
            </a:r>
            <a:endParaRPr lang="en-US" sz="1200"/>
          </a:p>
        </p:txBody>
      </p:sp>
      <p:grpSp>
        <p:nvGrpSpPr>
          <p:cNvPr id="15431" name="Group 161"/>
          <p:cNvGrpSpPr>
            <a:grpSpLocks/>
          </p:cNvGrpSpPr>
          <p:nvPr/>
        </p:nvGrpSpPr>
        <p:grpSpPr bwMode="auto">
          <a:xfrm>
            <a:off x="3413125" y="862013"/>
            <a:ext cx="3567113" cy="4419600"/>
            <a:chOff x="2191" y="774"/>
            <a:chExt cx="2247" cy="2784"/>
          </a:xfrm>
        </p:grpSpPr>
        <p:sp>
          <p:nvSpPr>
            <p:cNvPr id="15442" name="Rectangle 72"/>
            <p:cNvSpPr>
              <a:spLocks noChangeArrowheads="1"/>
            </p:cNvSpPr>
            <p:nvPr/>
          </p:nvSpPr>
          <p:spPr bwMode="auto">
            <a:xfrm>
              <a:off x="2191" y="774"/>
              <a:ext cx="149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м. Авдіївка</a:t>
              </a:r>
            </a:p>
          </p:txBody>
        </p:sp>
        <p:sp>
          <p:nvSpPr>
            <p:cNvPr id="15443" name="Rectangle 73"/>
            <p:cNvSpPr>
              <a:spLocks noChangeArrowheads="1"/>
            </p:cNvSpPr>
            <p:nvPr/>
          </p:nvSpPr>
          <p:spPr bwMode="auto">
            <a:xfrm>
              <a:off x="3688" y="774"/>
              <a:ext cx="75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(066) 572-34-78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44" name="Rectangle 76"/>
            <p:cNvSpPr>
              <a:spLocks noChangeArrowheads="1"/>
            </p:cNvSpPr>
            <p:nvPr/>
          </p:nvSpPr>
          <p:spPr bwMode="auto">
            <a:xfrm>
              <a:off x="2191" y="918"/>
              <a:ext cx="149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Волноваський район</a:t>
              </a:r>
            </a:p>
          </p:txBody>
        </p:sp>
        <p:sp>
          <p:nvSpPr>
            <p:cNvPr id="15445" name="Rectangle 77"/>
            <p:cNvSpPr>
              <a:spLocks noChangeArrowheads="1"/>
            </p:cNvSpPr>
            <p:nvPr/>
          </p:nvSpPr>
          <p:spPr bwMode="auto">
            <a:xfrm>
              <a:off x="3688" y="918"/>
              <a:ext cx="75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(06244) 4-50-77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46" name="Rectangle 78"/>
            <p:cNvSpPr>
              <a:spLocks noChangeArrowheads="1"/>
            </p:cNvSpPr>
            <p:nvPr/>
          </p:nvSpPr>
          <p:spPr bwMode="auto">
            <a:xfrm>
              <a:off x="2191" y="1046"/>
              <a:ext cx="1497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Великоновосілківський район</a:t>
              </a:r>
            </a:p>
          </p:txBody>
        </p:sp>
        <p:sp>
          <p:nvSpPr>
            <p:cNvPr id="15447" name="Rectangle 79"/>
            <p:cNvSpPr>
              <a:spLocks noChangeArrowheads="1"/>
            </p:cNvSpPr>
            <p:nvPr/>
          </p:nvSpPr>
          <p:spPr bwMode="auto">
            <a:xfrm>
              <a:off x="3688" y="1046"/>
              <a:ext cx="750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(06243) 2-13-96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48" name="Rectangle 80"/>
            <p:cNvSpPr>
              <a:spLocks noChangeArrowheads="1"/>
            </p:cNvSpPr>
            <p:nvPr/>
          </p:nvSpPr>
          <p:spPr bwMode="auto">
            <a:xfrm>
              <a:off x="2191" y="1164"/>
              <a:ext cx="1497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Володарський район</a:t>
              </a:r>
            </a:p>
          </p:txBody>
        </p:sp>
        <p:sp>
          <p:nvSpPr>
            <p:cNvPr id="15449" name="Rectangle 81"/>
            <p:cNvSpPr>
              <a:spLocks noChangeArrowheads="1"/>
            </p:cNvSpPr>
            <p:nvPr/>
          </p:nvSpPr>
          <p:spPr bwMode="auto">
            <a:xfrm>
              <a:off x="3688" y="1164"/>
              <a:ext cx="75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(06246) 2-14-73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50" name="Rectangle 82"/>
            <p:cNvSpPr>
              <a:spLocks noChangeArrowheads="1"/>
            </p:cNvSpPr>
            <p:nvPr/>
          </p:nvSpPr>
          <p:spPr bwMode="auto">
            <a:xfrm>
              <a:off x="2191" y="1291"/>
              <a:ext cx="149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м. Дзержинськ</a:t>
              </a:r>
              <a:r>
                <a:rPr lang="ru-RU" sz="1000" noProof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5451" name="Rectangle 83"/>
            <p:cNvSpPr>
              <a:spLocks noChangeArrowheads="1"/>
            </p:cNvSpPr>
            <p:nvPr/>
          </p:nvSpPr>
          <p:spPr bwMode="auto">
            <a:xfrm>
              <a:off x="3688" y="1291"/>
              <a:ext cx="75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(06247) 4-27-64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52" name="Rectangle 84"/>
            <p:cNvSpPr>
              <a:spLocks noChangeArrowheads="1"/>
            </p:cNvSpPr>
            <p:nvPr/>
          </p:nvSpPr>
          <p:spPr bwMode="auto">
            <a:xfrm>
              <a:off x="2191" y="1431"/>
              <a:ext cx="149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м. Димитров</a:t>
              </a:r>
            </a:p>
          </p:txBody>
        </p:sp>
        <p:sp>
          <p:nvSpPr>
            <p:cNvPr id="15453" name="Rectangle 85"/>
            <p:cNvSpPr>
              <a:spLocks noChangeArrowheads="1"/>
            </p:cNvSpPr>
            <p:nvPr/>
          </p:nvSpPr>
          <p:spPr bwMode="auto">
            <a:xfrm>
              <a:off x="3688" y="1431"/>
              <a:ext cx="75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(0623) 54-21-66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54" name="Rectangle 86"/>
            <p:cNvSpPr>
              <a:spLocks noChangeArrowheads="1"/>
            </p:cNvSpPr>
            <p:nvPr/>
          </p:nvSpPr>
          <p:spPr bwMode="auto">
            <a:xfrm>
              <a:off x="2191" y="1560"/>
              <a:ext cx="1497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м. Дружківка</a:t>
              </a:r>
            </a:p>
          </p:txBody>
        </p:sp>
        <p:sp>
          <p:nvSpPr>
            <p:cNvPr id="15455" name="Rectangle 87"/>
            <p:cNvSpPr>
              <a:spLocks noChangeArrowheads="1"/>
            </p:cNvSpPr>
            <p:nvPr/>
          </p:nvSpPr>
          <p:spPr bwMode="auto">
            <a:xfrm>
              <a:off x="3688" y="1560"/>
              <a:ext cx="750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(06267) 3-14-62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56" name="Rectangle 88"/>
            <p:cNvSpPr>
              <a:spLocks noChangeArrowheads="1"/>
            </p:cNvSpPr>
            <p:nvPr/>
          </p:nvSpPr>
          <p:spPr bwMode="auto">
            <a:xfrm>
              <a:off x="2191" y="1678"/>
              <a:ext cx="149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м. Краматорськ</a:t>
              </a:r>
            </a:p>
          </p:txBody>
        </p:sp>
        <p:sp>
          <p:nvSpPr>
            <p:cNvPr id="15457" name="Rectangle 89"/>
            <p:cNvSpPr>
              <a:spLocks noChangeArrowheads="1"/>
            </p:cNvSpPr>
            <p:nvPr/>
          </p:nvSpPr>
          <p:spPr bwMode="auto">
            <a:xfrm>
              <a:off x="3688" y="1678"/>
              <a:ext cx="75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(0626) 41-87-40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58" name="Rectangle 98"/>
            <p:cNvSpPr>
              <a:spLocks noChangeArrowheads="1"/>
            </p:cNvSpPr>
            <p:nvPr/>
          </p:nvSpPr>
          <p:spPr bwMode="auto">
            <a:xfrm>
              <a:off x="2191" y="1806"/>
              <a:ext cx="149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Мар’їнський район</a:t>
              </a:r>
            </a:p>
          </p:txBody>
        </p:sp>
        <p:sp>
          <p:nvSpPr>
            <p:cNvPr id="15459" name="Rectangle 99"/>
            <p:cNvSpPr>
              <a:spLocks noChangeArrowheads="1"/>
            </p:cNvSpPr>
            <p:nvPr/>
          </p:nvSpPr>
          <p:spPr bwMode="auto">
            <a:xfrm>
              <a:off x="3688" y="1806"/>
              <a:ext cx="75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(066) 060-82-79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60" name="Rectangle 100"/>
            <p:cNvSpPr>
              <a:spLocks noChangeArrowheads="1"/>
            </p:cNvSpPr>
            <p:nvPr/>
          </p:nvSpPr>
          <p:spPr bwMode="auto">
            <a:xfrm>
              <a:off x="2191" y="1935"/>
              <a:ext cx="149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Першотравневий район</a:t>
              </a:r>
            </a:p>
          </p:txBody>
        </p:sp>
        <p:sp>
          <p:nvSpPr>
            <p:cNvPr id="15461" name="Rectangle 101"/>
            <p:cNvSpPr>
              <a:spLocks noChangeArrowheads="1"/>
            </p:cNvSpPr>
            <p:nvPr/>
          </p:nvSpPr>
          <p:spPr bwMode="auto">
            <a:xfrm>
              <a:off x="3688" y="1935"/>
              <a:ext cx="75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(06297) 2-39-39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62" name="Rectangle 106"/>
            <p:cNvSpPr>
              <a:spLocks noChangeArrowheads="1"/>
            </p:cNvSpPr>
            <p:nvPr/>
          </p:nvSpPr>
          <p:spPr bwMode="auto">
            <a:xfrm>
              <a:off x="2191" y="2063"/>
              <a:ext cx="149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м. Вугледар</a:t>
              </a:r>
            </a:p>
          </p:txBody>
        </p:sp>
        <p:sp>
          <p:nvSpPr>
            <p:cNvPr id="15463" name="Rectangle 107"/>
            <p:cNvSpPr>
              <a:spLocks noChangeArrowheads="1"/>
            </p:cNvSpPr>
            <p:nvPr/>
          </p:nvSpPr>
          <p:spPr bwMode="auto">
            <a:xfrm>
              <a:off x="3688" y="2063"/>
              <a:ext cx="75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(06273) 6-30-29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64" name="Rectangle 108"/>
            <p:cNvSpPr>
              <a:spLocks noChangeArrowheads="1"/>
            </p:cNvSpPr>
            <p:nvPr/>
          </p:nvSpPr>
          <p:spPr bwMode="auto">
            <a:xfrm>
              <a:off x="2191" y="2191"/>
              <a:ext cx="1497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Бахмутське об’єднане</a:t>
              </a:r>
            </a:p>
          </p:txBody>
        </p:sp>
        <p:sp>
          <p:nvSpPr>
            <p:cNvPr id="15465" name="Rectangle 109"/>
            <p:cNvSpPr>
              <a:spLocks noChangeArrowheads="1"/>
            </p:cNvSpPr>
            <p:nvPr/>
          </p:nvSpPr>
          <p:spPr bwMode="auto">
            <a:xfrm>
              <a:off x="3688" y="2191"/>
              <a:ext cx="750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(099) 470-00-29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66" name="Rectangle 112"/>
            <p:cNvSpPr>
              <a:spLocks noChangeArrowheads="1"/>
            </p:cNvSpPr>
            <p:nvPr/>
          </p:nvSpPr>
          <p:spPr bwMode="auto">
            <a:xfrm>
              <a:off x="2191" y="2310"/>
              <a:ext cx="149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Костянтинівське об’єднане</a:t>
              </a:r>
            </a:p>
          </p:txBody>
        </p:sp>
        <p:sp>
          <p:nvSpPr>
            <p:cNvPr id="15467" name="Rectangle 113"/>
            <p:cNvSpPr>
              <a:spLocks noChangeArrowheads="1"/>
            </p:cNvSpPr>
            <p:nvPr/>
          </p:nvSpPr>
          <p:spPr bwMode="auto">
            <a:xfrm>
              <a:off x="3688" y="2310"/>
              <a:ext cx="75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(06272) 2-16-65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68" name="Rectangle 114"/>
            <p:cNvSpPr>
              <a:spLocks noChangeArrowheads="1"/>
            </p:cNvSpPr>
            <p:nvPr/>
          </p:nvSpPr>
          <p:spPr bwMode="auto">
            <a:xfrm>
              <a:off x="2191" y="2438"/>
              <a:ext cx="149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Красноармійське об’єднане</a:t>
              </a:r>
            </a:p>
          </p:txBody>
        </p:sp>
        <p:sp>
          <p:nvSpPr>
            <p:cNvPr id="15469" name="Rectangle 115"/>
            <p:cNvSpPr>
              <a:spLocks noChangeArrowheads="1"/>
            </p:cNvSpPr>
            <p:nvPr/>
          </p:nvSpPr>
          <p:spPr bwMode="auto">
            <a:xfrm>
              <a:off x="3688" y="2438"/>
              <a:ext cx="75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(06239) 2-41-86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70" name="Rectangle 116"/>
            <p:cNvSpPr>
              <a:spLocks noChangeArrowheads="1"/>
            </p:cNvSpPr>
            <p:nvPr/>
          </p:nvSpPr>
          <p:spPr bwMode="auto">
            <a:xfrm>
              <a:off x="2191" y="2566"/>
              <a:ext cx="149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Слов’янське об’єднане</a:t>
              </a:r>
            </a:p>
          </p:txBody>
        </p:sp>
        <p:sp>
          <p:nvSpPr>
            <p:cNvPr id="15471" name="Rectangle 117"/>
            <p:cNvSpPr>
              <a:spLocks noChangeArrowheads="1"/>
            </p:cNvSpPr>
            <p:nvPr/>
          </p:nvSpPr>
          <p:spPr bwMode="auto">
            <a:xfrm>
              <a:off x="3688" y="2566"/>
              <a:ext cx="75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(06262) 2-08-13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72" name="Rectangle 118"/>
            <p:cNvSpPr>
              <a:spLocks noChangeArrowheads="1"/>
            </p:cNvSpPr>
            <p:nvPr/>
          </p:nvSpPr>
          <p:spPr bwMode="auto">
            <a:xfrm>
              <a:off x="2191" y="2694"/>
              <a:ext cx="1497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defTabSz="914400">
                <a:spcAft>
                  <a:spcPts val="600"/>
                </a:spcAft>
              </a:pPr>
              <a:r>
                <a:rPr lang="ru-RU" sz="900" noProof="1">
                  <a:latin typeface="Times New Roman" pitchFamily="18" charset="0"/>
                  <a:cs typeface="Times New Roman" pitchFamily="18" charset="0"/>
                </a:rPr>
                <a:t>Ясинуватське об’єднане</a:t>
              </a:r>
            </a:p>
            <a:p>
              <a:pPr marL="179388" defTabSz="914400">
                <a:spcAft>
                  <a:spcPts val="600"/>
                </a:spcAft>
              </a:pPr>
              <a:endParaRPr lang="uk-UA" sz="900">
                <a:latin typeface="Times New Roman" pitchFamily="18" charset="0"/>
                <a:cs typeface="Times New Roman" pitchFamily="18" charset="0"/>
              </a:endParaRPr>
            </a:p>
            <a:p>
              <a:pPr marL="179388" defTabSz="914400">
                <a:lnSpc>
                  <a:spcPct val="90000"/>
                </a:lnSpc>
                <a:spcAft>
                  <a:spcPts val="600"/>
                </a:spcAft>
              </a:pPr>
              <a:endParaRPr lang="uk-UA" sz="900" noProof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73" name="Rectangle 119"/>
            <p:cNvSpPr>
              <a:spLocks noChangeArrowheads="1"/>
            </p:cNvSpPr>
            <p:nvPr/>
          </p:nvSpPr>
          <p:spPr bwMode="auto">
            <a:xfrm>
              <a:off x="3688" y="2694"/>
              <a:ext cx="750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4961" tIns="0" rIns="44961" bIns="0"/>
            <a:lstStyle/>
            <a:p>
              <a:pPr marL="179388" algn="ctr" defTabSz="914400">
                <a:lnSpc>
                  <a:spcPct val="120000"/>
                </a:lnSpc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(066) 067-76-04</a:t>
              </a:r>
            </a:p>
            <a:p>
              <a:pPr marL="179388" algn="ctr" defTabSz="914400">
                <a:lnSpc>
                  <a:spcPct val="105000"/>
                </a:lnSpc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(06237) 7-22-95 (06237) 3-44-78</a:t>
              </a:r>
            </a:p>
            <a:p>
              <a:pPr marL="179388" algn="ctr" defTabSz="914400">
                <a:lnSpc>
                  <a:spcPct val="105000"/>
                </a:lnSpc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(0629) 47-03-39</a:t>
              </a:r>
            </a:p>
            <a:p>
              <a:pPr marL="179388" algn="ctr" defTabSz="914400">
                <a:lnSpc>
                  <a:spcPct val="120000"/>
                </a:lnSpc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(0629) 22-30-82 (0629) 22-31-62</a:t>
              </a:r>
            </a:p>
            <a:p>
              <a:pPr marL="179388" algn="ctr" defTabSz="914400">
                <a:lnSpc>
                  <a:spcPct val="120000"/>
                </a:lnSpc>
                <a:spcAft>
                  <a:spcPts val="600"/>
                </a:spcAft>
              </a:pPr>
              <a:r>
                <a:rPr lang="uk-UA" sz="900">
                  <a:latin typeface="Times New Roman" pitchFamily="18" charset="0"/>
                  <a:cs typeface="Times New Roman" pitchFamily="18" charset="0"/>
                </a:rPr>
                <a:t>(06277) 2-89-04</a:t>
              </a:r>
              <a:endParaRPr lang="ru-RU" sz="9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900" y="398463"/>
            <a:ext cx="838200" cy="83820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8124825" y="3863975"/>
            <a:ext cx="1868488" cy="1598613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i="1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5434" name="Rectangle 143"/>
          <p:cNvSpPr>
            <a:spLocks noChangeArrowheads="1"/>
          </p:cNvSpPr>
          <p:nvPr/>
        </p:nvSpPr>
        <p:spPr bwMode="auto">
          <a:xfrm>
            <a:off x="7448550" y="1343025"/>
            <a:ext cx="29051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uk-UA" sz="1400" b="1"/>
              <a:t>ГОЛОВНЕ УПРАВЛІННЯ</a:t>
            </a:r>
          </a:p>
          <a:p>
            <a:pPr algn="ctr" defTabSz="914400"/>
            <a:r>
              <a:rPr lang="uk-UA" sz="1400" b="1"/>
              <a:t>ПЕНСІЙНОГО ФОНДУ УКРАЇНИ </a:t>
            </a:r>
          </a:p>
          <a:p>
            <a:pPr algn="ctr" defTabSz="914400"/>
            <a:r>
              <a:rPr lang="uk-UA" sz="1400" b="1"/>
              <a:t>В ДОНЕЦЬКІЙ ОБЛАСТІ </a:t>
            </a:r>
          </a:p>
          <a:p>
            <a:pPr algn="ctr" defTabSz="914400"/>
            <a:endParaRPr lang="uk-UA" sz="1200" b="1"/>
          </a:p>
          <a:p>
            <a:pPr algn="ctr" defTabSz="914400"/>
            <a:r>
              <a:rPr lang="uk-UA" sz="1400" b="1"/>
              <a:t>ДЕПАРТАМЕНТ СОЦІАЛЬНОГО</a:t>
            </a:r>
          </a:p>
          <a:p>
            <a:pPr algn="ctr" defTabSz="914400"/>
            <a:r>
              <a:rPr lang="uk-UA" sz="1400" b="1"/>
              <a:t> ЗАХИСТУ НАСЕЛЕННЯ</a:t>
            </a:r>
          </a:p>
          <a:p>
            <a:pPr algn="ctr" defTabSz="914400"/>
            <a:endParaRPr lang="uk-UA" sz="1200" b="1"/>
          </a:p>
          <a:p>
            <a:pPr algn="ctr" defTabSz="914400"/>
            <a:r>
              <a:rPr lang="uk-UA" sz="1400" b="1"/>
              <a:t>ДОНЕЦЬКЕ ОБЛАСНЕ </a:t>
            </a:r>
          </a:p>
          <a:p>
            <a:pPr algn="ctr" defTabSz="914400"/>
            <a:r>
              <a:rPr lang="uk-UA" sz="1400" b="1"/>
              <a:t>УПРАВЛІННЯ АТ “ОЩАДБАНК”</a:t>
            </a:r>
          </a:p>
          <a:p>
            <a:pPr algn="ctr" defTabSz="914400"/>
            <a:endParaRPr lang="ru-RU" sz="1400" b="1"/>
          </a:p>
        </p:txBody>
      </p:sp>
      <p:sp>
        <p:nvSpPr>
          <p:cNvPr id="15436" name="Text Box 147"/>
          <p:cNvSpPr txBox="1">
            <a:spLocks noChangeArrowheads="1"/>
          </p:cNvSpPr>
          <p:nvPr/>
        </p:nvSpPr>
        <p:spPr bwMode="auto">
          <a:xfrm>
            <a:off x="8556625" y="6954838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uk-UA" sz="1600" b="1"/>
              <a:t>2017</a:t>
            </a:r>
            <a:endParaRPr lang="ru-RU" sz="1600" b="1"/>
          </a:p>
        </p:txBody>
      </p:sp>
      <p:sp>
        <p:nvSpPr>
          <p:cNvPr id="15437" name="Rectangle 149"/>
          <p:cNvSpPr>
            <a:spLocks noChangeArrowheads="1"/>
          </p:cNvSpPr>
          <p:nvPr/>
        </p:nvSpPr>
        <p:spPr bwMode="auto">
          <a:xfrm>
            <a:off x="3563938" y="6610350"/>
            <a:ext cx="33845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uk-UA" sz="1200" b="1"/>
              <a:t>ОЩАДБАНК</a:t>
            </a:r>
          </a:p>
          <a:p>
            <a:pPr algn="ctr" defTabSz="914400"/>
            <a:r>
              <a:rPr lang="uk-UA" sz="1200" b="1"/>
              <a:t>Телефон «Гарячої лінії»:</a:t>
            </a:r>
          </a:p>
          <a:p>
            <a:pPr algn="ctr" defTabSz="914400"/>
            <a:r>
              <a:rPr lang="ru-RU" sz="1200" b="1"/>
              <a:t>0-800-210-800 </a:t>
            </a:r>
            <a:endParaRPr lang="uk-UA" sz="1200" b="1"/>
          </a:p>
        </p:txBody>
      </p:sp>
      <p:sp>
        <p:nvSpPr>
          <p:cNvPr id="15438" name="Rectangle 162"/>
          <p:cNvSpPr>
            <a:spLocks noChangeArrowheads="1"/>
          </p:cNvSpPr>
          <p:nvPr/>
        </p:nvSpPr>
        <p:spPr bwMode="auto">
          <a:xfrm>
            <a:off x="3554413" y="4087813"/>
            <a:ext cx="1347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ru-RU" sz="900" noProof="1">
                <a:cs typeface="Times New Roman" pitchFamily="18" charset="0"/>
              </a:rPr>
              <a:t>Селид</a:t>
            </a:r>
            <a:r>
              <a:rPr lang="uk-UA" sz="900">
                <a:cs typeface="Times New Roman" pitchFamily="18" charset="0"/>
              </a:rPr>
              <a:t>о</a:t>
            </a:r>
            <a:r>
              <a:rPr lang="uk-UA" sz="900" noProof="1">
                <a:cs typeface="Times New Roman" pitchFamily="18" charset="0"/>
              </a:rPr>
              <a:t>вське </a:t>
            </a:r>
            <a:r>
              <a:rPr lang="uk-UA" sz="900">
                <a:cs typeface="Times New Roman" pitchFamily="18" charset="0"/>
              </a:rPr>
              <a:t>о</a:t>
            </a:r>
            <a:r>
              <a:rPr lang="uk-UA" sz="900" noProof="1">
                <a:cs typeface="Times New Roman" pitchFamily="18" charset="0"/>
              </a:rPr>
              <a:t>б’єднане</a:t>
            </a:r>
            <a:r>
              <a:rPr lang="uk-UA" sz="900" noProof="1"/>
              <a:t> </a:t>
            </a:r>
            <a:endParaRPr lang="uk-UA" sz="900"/>
          </a:p>
        </p:txBody>
      </p:sp>
      <p:sp>
        <p:nvSpPr>
          <p:cNvPr id="15439" name="Rectangle 163"/>
          <p:cNvSpPr>
            <a:spLocks noChangeArrowheads="1"/>
          </p:cNvSpPr>
          <p:nvPr/>
        </p:nvSpPr>
        <p:spPr bwMode="auto">
          <a:xfrm>
            <a:off x="3563938" y="4456113"/>
            <a:ext cx="2378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ru-RU" sz="900" noProof="1">
                <a:latin typeface="Times New Roman" pitchFamily="18" charset="0"/>
                <a:cs typeface="Times New Roman" pitchFamily="18" charset="0"/>
              </a:rPr>
              <a:t>Центральне об’єднане</a:t>
            </a:r>
          </a:p>
        </p:txBody>
      </p:sp>
      <p:sp>
        <p:nvSpPr>
          <p:cNvPr id="15440" name="Rectangle 164"/>
          <p:cNvSpPr>
            <a:spLocks noChangeArrowheads="1"/>
          </p:cNvSpPr>
          <p:nvPr/>
        </p:nvSpPr>
        <p:spPr bwMode="auto">
          <a:xfrm>
            <a:off x="3562350" y="4710113"/>
            <a:ext cx="133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ru-RU" sz="900" noProof="1">
                <a:latin typeface="Times New Roman" pitchFamily="18" charset="0"/>
                <a:cs typeface="Times New Roman" pitchFamily="18" charset="0"/>
              </a:rPr>
              <a:t>Лівобережне об’єднане</a:t>
            </a:r>
            <a:endParaRPr lang="uk-UA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41" name="Rectangle 165"/>
          <p:cNvSpPr>
            <a:spLocks noChangeArrowheads="1"/>
          </p:cNvSpPr>
          <p:nvPr/>
        </p:nvSpPr>
        <p:spPr bwMode="auto">
          <a:xfrm>
            <a:off x="3565525" y="5114925"/>
            <a:ext cx="14208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ru-RU" sz="900" noProof="1">
                <a:latin typeface="Times New Roman" pitchFamily="18" charset="0"/>
                <a:cs typeface="Times New Roman" pitchFamily="18" charset="0"/>
              </a:rPr>
              <a:t>Добропільське об’єднане</a:t>
            </a:r>
          </a:p>
        </p:txBody>
      </p:sp>
      <p:sp>
        <p:nvSpPr>
          <p:cNvPr id="15475" name="Rectangle 143"/>
          <p:cNvSpPr>
            <a:spLocks noChangeArrowheads="1"/>
          </p:cNvSpPr>
          <p:nvPr/>
        </p:nvSpPr>
        <p:spPr bwMode="auto">
          <a:xfrm>
            <a:off x="7218363" y="3421063"/>
            <a:ext cx="3330575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uk-UA" sz="3600" b="1">
                <a:solidFill>
                  <a:srgbClr val="000066"/>
                </a:solidFill>
              </a:rPr>
              <a:t>В допомогу </a:t>
            </a:r>
          </a:p>
          <a:p>
            <a:pPr algn="ctr" defTabSz="914400"/>
            <a:r>
              <a:rPr lang="uk-UA" sz="3600" b="1">
                <a:solidFill>
                  <a:srgbClr val="000066"/>
                </a:solidFill>
              </a:rPr>
              <a:t>тимчасово</a:t>
            </a:r>
          </a:p>
          <a:p>
            <a:pPr algn="ctr" defTabSz="914400"/>
            <a:r>
              <a:rPr lang="uk-UA" sz="3600" b="1">
                <a:solidFill>
                  <a:srgbClr val="000066"/>
                </a:solidFill>
              </a:rPr>
              <a:t>переміщеним </a:t>
            </a:r>
          </a:p>
          <a:p>
            <a:pPr algn="ctr" defTabSz="914400"/>
            <a:r>
              <a:rPr lang="uk-UA" sz="3600" b="1">
                <a:solidFill>
                  <a:srgbClr val="000066"/>
                </a:solidFill>
              </a:rPr>
              <a:t>особам</a:t>
            </a:r>
          </a:p>
          <a:p>
            <a:pPr algn="ctr" defTabSz="914400"/>
            <a:endParaRPr lang="ru-RU" sz="3600" b="1">
              <a:solidFill>
                <a:srgbClr val="000066"/>
              </a:solidFill>
            </a:endParaRPr>
          </a:p>
        </p:txBody>
      </p:sp>
      <p:sp>
        <p:nvSpPr>
          <p:cNvPr id="15608" name="Rectangle 149"/>
          <p:cNvSpPr>
            <a:spLocks noChangeArrowheads="1"/>
          </p:cNvSpPr>
          <p:nvPr/>
        </p:nvSpPr>
        <p:spPr bwMode="auto">
          <a:xfrm>
            <a:off x="3779838" y="5507038"/>
            <a:ext cx="312896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uk-UA" sz="1200" b="1"/>
              <a:t>Попередній запис на прийом в територіальне управління Пенсійного фонду здійснюється через веб-портал електронних послуг:</a:t>
            </a:r>
          </a:p>
          <a:p>
            <a:pPr algn="ctr" defTabSz="914400"/>
            <a:r>
              <a:rPr lang="en-US" sz="1200" b="1"/>
              <a:t>portal.pfu.gov.ua</a:t>
            </a:r>
            <a:endParaRPr lang="uk-UA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539</Words>
  <Application>Microsoft Office PowerPoint</Application>
  <PresentationFormat>Произвольный</PresentationFormat>
  <Paragraphs>172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 Light</vt:lpstr>
      <vt:lpstr>Calibri</vt:lpstr>
      <vt:lpstr>Wingdings</vt:lpstr>
      <vt:lpstr>Verdana</vt:lpstr>
      <vt:lpstr>Times New Roman</vt:lpstr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Леонидович</dc:creator>
  <cp:lastModifiedBy>sheluhda</cp:lastModifiedBy>
  <cp:revision>71</cp:revision>
  <cp:lastPrinted>2016-10-13T11:16:38Z</cp:lastPrinted>
  <dcterms:created xsi:type="dcterms:W3CDTF">2016-10-12T17:44:22Z</dcterms:created>
  <dcterms:modified xsi:type="dcterms:W3CDTF">2017-06-14T12:05:16Z</dcterms:modified>
</cp:coreProperties>
</file>