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84" r:id="rId4"/>
    <p:sldId id="285" r:id="rId5"/>
    <p:sldId id="298" r:id="rId6"/>
    <p:sldId id="299" r:id="rId7"/>
    <p:sldId id="300" r:id="rId8"/>
    <p:sldId id="301" r:id="rId9"/>
    <p:sldId id="286" r:id="rId10"/>
    <p:sldId id="289" r:id="rId11"/>
    <p:sldId id="297" r:id="rId12"/>
    <p:sldId id="291" r:id="rId13"/>
    <p:sldId id="296" r:id="rId14"/>
    <p:sldId id="292" r:id="rId15"/>
    <p:sldId id="294" r:id="rId16"/>
    <p:sldId id="264" r:id="rId17"/>
    <p:sldId id="275" r:id="rId18"/>
    <p:sldId id="265" r:id="rId19"/>
    <p:sldId id="279" r:id="rId20"/>
    <p:sldId id="281" r:id="rId21"/>
    <p:sldId id="283" r:id="rId22"/>
    <p:sldId id="259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21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50" y="66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A8B98-5187-4D04-8F9E-F11D0C10822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3708-CA03-4E20-9488-601BCB977B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07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A8B98-5187-4D04-8F9E-F11D0C10822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3708-CA03-4E20-9488-601BCB977B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3945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A8B98-5187-4D04-8F9E-F11D0C10822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3708-CA03-4E20-9488-601BCB977B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808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A8B98-5187-4D04-8F9E-F11D0C10822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3708-CA03-4E20-9488-601BCB977B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503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A8B98-5187-4D04-8F9E-F11D0C10822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3708-CA03-4E20-9488-601BCB977B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9615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A8B98-5187-4D04-8F9E-F11D0C10822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3708-CA03-4E20-9488-601BCB977B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08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A8B98-5187-4D04-8F9E-F11D0C10822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3708-CA03-4E20-9488-601BCB977B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268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A8B98-5187-4D04-8F9E-F11D0C10822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3708-CA03-4E20-9488-601BCB977B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A8B98-5187-4D04-8F9E-F11D0C10822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3708-CA03-4E20-9488-601BCB977B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641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A8B98-5187-4D04-8F9E-F11D0C10822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3708-CA03-4E20-9488-601BCB977B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110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A8B98-5187-4D04-8F9E-F11D0C10822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3708-CA03-4E20-9488-601BCB977B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56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A8B98-5187-4D04-8F9E-F11D0C108222}" type="datetimeFigureOut">
              <a:rPr lang="uk-UA" smtClean="0"/>
              <a:pPr/>
              <a:t>02.03.2017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C3708-CA03-4E20-9488-601BCB977B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047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5.png"/><Relationship Id="rId7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6.jpeg"/><Relationship Id="rId5" Type="http://schemas.openxmlformats.org/officeDocument/2006/relationships/image" Target="../media/image6.jpe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jpeg"/><Relationship Id="rId5" Type="http://schemas.openxmlformats.org/officeDocument/2006/relationships/image" Target="../media/image6.jpeg"/><Relationship Id="rId10" Type="http://schemas.openxmlformats.org/officeDocument/2006/relationships/image" Target="../media/image50.jpeg"/><Relationship Id="rId4" Type="http://schemas.microsoft.com/office/2007/relationships/hdphoto" Target="../media/hdphoto1.wdp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.png"/><Relationship Id="rId7" Type="http://schemas.openxmlformats.org/officeDocument/2006/relationships/image" Target="../media/image53.jpeg"/><Relationship Id="rId12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15.png"/><Relationship Id="rId5" Type="http://schemas.openxmlformats.org/officeDocument/2006/relationships/image" Target="../media/image6.jpe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png"/><Relationship Id="rId7" Type="http://schemas.openxmlformats.org/officeDocument/2006/relationships/image" Target="../media/image5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2.jpeg"/><Relationship Id="rId5" Type="http://schemas.openxmlformats.org/officeDocument/2006/relationships/image" Target="../media/image6.jpe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.jpeg"/><Relationship Id="rId10" Type="http://schemas.openxmlformats.org/officeDocument/2006/relationships/image" Target="../media/image66.jpe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.jpeg"/><Relationship Id="rId10" Type="http://schemas.openxmlformats.org/officeDocument/2006/relationships/image" Target="../media/image71.png"/><Relationship Id="rId4" Type="http://schemas.microsoft.com/office/2007/relationships/hdphoto" Target="../media/hdphoto1.wdp"/><Relationship Id="rId9" Type="http://schemas.openxmlformats.org/officeDocument/2006/relationships/image" Target="../media/image70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4.jpe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15.png"/><Relationship Id="rId5" Type="http://schemas.openxmlformats.org/officeDocument/2006/relationships/image" Target="../media/image6.jpeg"/><Relationship Id="rId15" Type="http://schemas.openxmlformats.org/officeDocument/2006/relationships/image" Target="../media/image82.jpeg"/><Relationship Id="rId10" Type="http://schemas.openxmlformats.org/officeDocument/2006/relationships/image" Target="../media/image78.png"/><Relationship Id="rId19" Type="http://schemas.openxmlformats.org/officeDocument/2006/relationships/image" Target="../media/image86.png"/><Relationship Id="rId4" Type="http://schemas.microsoft.com/office/2007/relationships/hdphoto" Target="../media/hdphoto1.wdp"/><Relationship Id="rId9" Type="http://schemas.openxmlformats.org/officeDocument/2006/relationships/image" Target="../media/image77.png"/><Relationship Id="rId1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.png"/><Relationship Id="rId7" Type="http://schemas.openxmlformats.org/officeDocument/2006/relationships/image" Target="../media/image87.png"/><Relationship Id="rId12" Type="http://schemas.openxmlformats.org/officeDocument/2006/relationships/image" Target="../media/image9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15.png"/><Relationship Id="rId5" Type="http://schemas.openxmlformats.org/officeDocument/2006/relationships/image" Target="../media/image6.jpeg"/><Relationship Id="rId10" Type="http://schemas.openxmlformats.org/officeDocument/2006/relationships/image" Target="../media/image90.png"/><Relationship Id="rId4" Type="http://schemas.microsoft.com/office/2007/relationships/hdphoto" Target="../media/hdphoto1.wdp"/><Relationship Id="rId9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95.jpeg"/><Relationship Id="rId3" Type="http://schemas.openxmlformats.org/officeDocument/2006/relationships/image" Target="../media/image4.jpeg"/><Relationship Id="rId7" Type="http://schemas.openxmlformats.org/officeDocument/2006/relationships/image" Target="../media/image67.jpeg"/><Relationship Id="rId12" Type="http://schemas.openxmlformats.org/officeDocument/2006/relationships/image" Target="../media/image9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11" Type="http://schemas.openxmlformats.org/officeDocument/2006/relationships/image" Target="../media/image93.jpe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92.emf"/><Relationship Id="rId1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4.png"/><Relationship Id="rId18" Type="http://schemas.openxmlformats.org/officeDocument/2006/relationships/image" Target="../media/image108.png"/><Relationship Id="rId3" Type="http://schemas.openxmlformats.org/officeDocument/2006/relationships/image" Target="../media/image5.png"/><Relationship Id="rId7" Type="http://schemas.openxmlformats.org/officeDocument/2006/relationships/image" Target="../media/image99.jpeg"/><Relationship Id="rId12" Type="http://schemas.openxmlformats.org/officeDocument/2006/relationships/image" Target="../media/image103.png"/><Relationship Id="rId17" Type="http://schemas.openxmlformats.org/officeDocument/2006/relationships/image" Target="../media/image107.jpeg"/><Relationship Id="rId2" Type="http://schemas.openxmlformats.org/officeDocument/2006/relationships/image" Target="../media/image4.jpe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8.jpeg"/><Relationship Id="rId5" Type="http://schemas.openxmlformats.org/officeDocument/2006/relationships/image" Target="../media/image6.jpeg"/><Relationship Id="rId15" Type="http://schemas.openxmlformats.org/officeDocument/2006/relationships/image" Target="../media/image12.jpeg"/><Relationship Id="rId10" Type="http://schemas.openxmlformats.org/officeDocument/2006/relationships/image" Target="../media/image102.jpeg"/><Relationship Id="rId4" Type="http://schemas.microsoft.com/office/2007/relationships/hdphoto" Target="../media/hdphoto1.wdp"/><Relationship Id="rId9" Type="http://schemas.openxmlformats.org/officeDocument/2006/relationships/image" Target="../media/image101.jpeg"/><Relationship Id="rId1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6.jpeg"/><Relationship Id="rId10" Type="http://schemas.openxmlformats.org/officeDocument/2006/relationships/image" Target="../media/image21.jpe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15.png"/><Relationship Id="rId5" Type="http://schemas.openxmlformats.org/officeDocument/2006/relationships/image" Target="../media/image6.jpe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6.jpeg"/><Relationship Id="rId10" Type="http://schemas.openxmlformats.org/officeDocument/2006/relationships/image" Target="../media/image33.jpe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8.jpeg"/><Relationship Id="rId5" Type="http://schemas.openxmlformats.org/officeDocument/2006/relationships/image" Target="../media/image6.jpe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596" r="2138" b="673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1744" y="1597728"/>
            <a:ext cx="758067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 </a:t>
            </a:r>
          </a:p>
          <a:p>
            <a:pPr algn="ctr"/>
            <a:r>
              <a:rPr lang="uk-UA" sz="4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голови Донецької ОДА</a:t>
            </a:r>
          </a:p>
          <a:p>
            <a:pPr algn="ctr"/>
            <a:endParaRPr lang="uk-UA" sz="14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ПАВЛА ЖЕБРІВСЬКОГО</a:t>
            </a:r>
          </a:p>
          <a:p>
            <a:pPr algn="ctr"/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7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uk-UA" sz="7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74" y="173264"/>
            <a:ext cx="1588024" cy="16864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503" t="46730" r="48451" b="16986"/>
          <a:stretch/>
        </p:blipFill>
        <p:spPr>
          <a:xfrm>
            <a:off x="10030071" y="242111"/>
            <a:ext cx="2058690" cy="11135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1743" y="6228649"/>
            <a:ext cx="758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березня 2017 </a:t>
            </a:r>
            <a:endParaRPr lang="uk-UA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8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3" y="0"/>
            <a:ext cx="12207933" cy="6313714"/>
            <a:chOff x="-15933" y="0"/>
            <a:chExt cx="12207933" cy="6313714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3" y="643036"/>
              <a:ext cx="12192002" cy="56706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 ІНФРАСТРУКТУРА - </a:t>
            </a:r>
            <a:r>
              <a:rPr lang="uk-UA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1" y="1658883"/>
            <a:ext cx="3682114" cy="21412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8172"/>
          <a:stretch/>
        </p:blipFill>
        <p:spPr>
          <a:xfrm>
            <a:off x="187126" y="4322529"/>
            <a:ext cx="3647843" cy="18639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14330" y="908810"/>
            <a:ext cx="7312547" cy="9048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marL="342900" indent="-342900">
              <a:spcAft>
                <a:spcPts val="100"/>
              </a:spcAft>
              <a:buFont typeface="Wingdings" panose="05000000000000000000" pitchFamily="2" charset="2"/>
              <a:buChar char="ü"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 algn="just">
              <a:lnSpc>
                <a:spcPct val="80000"/>
              </a:lnSpc>
              <a:spcAft>
                <a:spcPts val="0"/>
              </a:spcAft>
              <a:buNone/>
            </a:pPr>
            <a:r>
              <a:rPr lang="uk-UA" sz="2200" dirty="0"/>
              <a:t>М</a:t>
            </a:r>
            <a:r>
              <a:rPr lang="uk-UA" sz="2200" dirty="0" smtClean="0"/>
              <a:t>іст </a:t>
            </a:r>
            <a:r>
              <a:rPr lang="ru-RU" sz="2200" dirty="0" smtClean="0"/>
              <a:t>на  </a:t>
            </a:r>
            <a:r>
              <a:rPr lang="ru-RU" sz="2200" dirty="0" err="1" smtClean="0"/>
              <a:t>автомобільній</a:t>
            </a:r>
            <a:r>
              <a:rPr lang="ru-RU" sz="2200" dirty="0" smtClean="0"/>
              <a:t> </a:t>
            </a:r>
            <a:r>
              <a:rPr lang="ru-RU" sz="2200" dirty="0" err="1" smtClean="0"/>
              <a:t>дорозі</a:t>
            </a:r>
            <a:r>
              <a:rPr lang="ru-RU" sz="2200" dirty="0" smtClean="0"/>
              <a:t> державного </a:t>
            </a:r>
            <a:r>
              <a:rPr lang="ru-RU" sz="2200" dirty="0" err="1" smtClean="0"/>
              <a:t>значення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Київ</a:t>
            </a:r>
            <a:r>
              <a:rPr lang="ru-RU" sz="2200" dirty="0" smtClean="0"/>
              <a:t> – </a:t>
            </a:r>
            <a:r>
              <a:rPr lang="ru-RU" sz="2200" dirty="0" err="1" smtClean="0"/>
              <a:t>Харків</a:t>
            </a:r>
            <a:r>
              <a:rPr lang="ru-RU" sz="2200" dirty="0" smtClean="0"/>
              <a:t> – </a:t>
            </a:r>
            <a:r>
              <a:rPr lang="ru-RU" sz="2200" dirty="0" err="1" smtClean="0"/>
              <a:t>Довжанський</a:t>
            </a:r>
            <a:r>
              <a:rPr lang="ru-RU" sz="2200" dirty="0" smtClean="0"/>
              <a:t> (</a:t>
            </a:r>
            <a:r>
              <a:rPr lang="uk-UA" sz="2200" dirty="0"/>
              <a:t>с. </a:t>
            </a:r>
            <a:r>
              <a:rPr lang="uk-UA" sz="2200" dirty="0" err="1" smtClean="0"/>
              <a:t>Семенівка</a:t>
            </a:r>
            <a:r>
              <a:rPr lang="uk-UA" sz="2200" dirty="0" smtClean="0"/>
              <a:t>, вартість </a:t>
            </a:r>
            <a:br>
              <a:rPr lang="uk-UA" sz="2200" dirty="0" smtClean="0"/>
            </a:br>
            <a:r>
              <a:rPr lang="uk-UA" sz="2200" dirty="0" smtClean="0"/>
              <a:t>проекту – 37,2 млн.грн.) </a:t>
            </a:r>
            <a:endParaRPr lang="uk-UA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4592174" y="1810705"/>
            <a:ext cx="7334703" cy="9048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uk-UA" sz="2200" dirty="0"/>
              <a:t>М</a:t>
            </a:r>
            <a:r>
              <a:rPr lang="uk-UA" sz="2200" dirty="0" smtClean="0"/>
              <a:t>іст </a:t>
            </a:r>
            <a:r>
              <a:rPr lang="ru-RU" sz="2200" dirty="0" smtClean="0"/>
              <a:t>на  </a:t>
            </a:r>
            <a:r>
              <a:rPr lang="ru-RU" sz="2200" dirty="0" err="1"/>
              <a:t>автомобільній</a:t>
            </a:r>
            <a:r>
              <a:rPr lang="ru-RU" sz="2200" dirty="0"/>
              <a:t> </a:t>
            </a:r>
            <a:r>
              <a:rPr lang="ru-RU" sz="2200" dirty="0" err="1"/>
              <a:t>дорозі</a:t>
            </a:r>
            <a:r>
              <a:rPr lang="ru-RU" sz="2200" dirty="0"/>
              <a:t> державного </a:t>
            </a:r>
            <a:r>
              <a:rPr lang="ru-RU" sz="2200" dirty="0" err="1"/>
              <a:t>значення</a:t>
            </a:r>
            <a:r>
              <a:rPr lang="ru-RU" sz="2200" dirty="0"/>
              <a:t> Лиман – </a:t>
            </a:r>
            <a:r>
              <a:rPr lang="ru-RU" sz="2200" dirty="0" err="1"/>
              <a:t>Бахмут</a:t>
            </a:r>
            <a:r>
              <a:rPr lang="ru-RU" sz="2200" dirty="0"/>
              <a:t> – </a:t>
            </a:r>
            <a:r>
              <a:rPr lang="ru-RU" sz="2200" dirty="0" err="1" smtClean="0"/>
              <a:t>Горлівка</a:t>
            </a:r>
            <a:r>
              <a:rPr lang="ru-RU" sz="2200" dirty="0" smtClean="0"/>
              <a:t> (</a:t>
            </a:r>
            <a:r>
              <a:rPr lang="uk-UA" sz="2200" dirty="0"/>
              <a:t>м. </a:t>
            </a:r>
            <a:r>
              <a:rPr lang="uk-UA" sz="2200" dirty="0" err="1" smtClean="0"/>
              <a:t>Сіверськ</a:t>
            </a:r>
            <a:r>
              <a:rPr lang="uk-UA" sz="2200" dirty="0" smtClean="0"/>
              <a:t>, </a:t>
            </a:r>
            <a:r>
              <a:rPr lang="ru-RU" sz="2200" dirty="0" smtClean="0"/>
              <a:t>в</a:t>
            </a:r>
            <a:r>
              <a:rPr lang="uk-UA" sz="2200" dirty="0" err="1" smtClean="0"/>
              <a:t>артість</a:t>
            </a:r>
            <a:r>
              <a:rPr lang="uk-UA" sz="2200" dirty="0" smtClean="0"/>
              <a:t> </a:t>
            </a:r>
            <a:r>
              <a:rPr lang="uk-UA" sz="2200" dirty="0"/>
              <a:t>проекту– 19,3 млн.грн</a:t>
            </a:r>
            <a:r>
              <a:rPr lang="uk-UA" sz="2200" dirty="0" smtClean="0"/>
              <a:t>.) </a:t>
            </a:r>
            <a:endParaRPr lang="uk-UA" sz="22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681" y="4332631"/>
            <a:ext cx="3519921" cy="18437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14330" y="2748883"/>
            <a:ext cx="7334701" cy="9048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uk-UA" sz="2200" dirty="0" smtClean="0"/>
              <a:t>Міст </a:t>
            </a:r>
            <a:r>
              <a:rPr lang="ru-RU" sz="2200" dirty="0" smtClean="0"/>
              <a:t>на  </a:t>
            </a:r>
            <a:r>
              <a:rPr lang="ru-RU" sz="2200" dirty="0" err="1"/>
              <a:t>автомобільній</a:t>
            </a:r>
            <a:r>
              <a:rPr lang="ru-RU" sz="2200" dirty="0"/>
              <a:t> </a:t>
            </a:r>
            <a:r>
              <a:rPr lang="ru-RU" sz="2200" dirty="0" err="1"/>
              <a:t>дорозі</a:t>
            </a:r>
            <a:r>
              <a:rPr lang="ru-RU" sz="2200" dirty="0"/>
              <a:t> державного </a:t>
            </a:r>
            <a:r>
              <a:rPr lang="ru-RU" sz="2200" dirty="0" err="1"/>
              <a:t>значення</a:t>
            </a:r>
            <a:r>
              <a:rPr lang="ru-RU" sz="2200" dirty="0"/>
              <a:t> Лиман – </a:t>
            </a:r>
            <a:r>
              <a:rPr lang="ru-RU" sz="2200" dirty="0" err="1"/>
              <a:t>Бахмут</a:t>
            </a:r>
            <a:r>
              <a:rPr lang="ru-RU" sz="2200" dirty="0"/>
              <a:t> – </a:t>
            </a:r>
            <a:r>
              <a:rPr lang="ru-RU" sz="2200" dirty="0" err="1" smtClean="0"/>
              <a:t>Горлівка</a:t>
            </a:r>
            <a:r>
              <a:rPr lang="ru-RU" sz="2200" dirty="0" smtClean="0"/>
              <a:t> (</a:t>
            </a:r>
            <a:r>
              <a:rPr lang="uk-UA" sz="2200" dirty="0"/>
              <a:t>с. </a:t>
            </a:r>
            <a:r>
              <a:rPr lang="uk-UA" sz="2200" dirty="0" err="1" smtClean="0"/>
              <a:t>Закітне</a:t>
            </a:r>
            <a:r>
              <a:rPr lang="uk-UA" sz="2200" dirty="0" smtClean="0"/>
              <a:t>, </a:t>
            </a:r>
            <a:r>
              <a:rPr lang="ru-RU" sz="2200" dirty="0" smtClean="0"/>
              <a:t>в</a:t>
            </a:r>
            <a:r>
              <a:rPr lang="uk-UA" sz="2200" dirty="0" err="1" smtClean="0"/>
              <a:t>артість</a:t>
            </a:r>
            <a:r>
              <a:rPr lang="uk-UA" sz="2200" dirty="0" smtClean="0"/>
              <a:t> </a:t>
            </a:r>
            <a:br>
              <a:rPr lang="uk-UA" sz="2200" dirty="0" smtClean="0"/>
            </a:br>
            <a:r>
              <a:rPr lang="uk-UA" sz="2200" dirty="0" smtClean="0"/>
              <a:t>проекту – 40 млн.грн.)</a:t>
            </a:r>
            <a:endParaRPr lang="uk-UA" sz="2200" dirty="0"/>
          </a:p>
        </p:txBody>
      </p:sp>
      <p:sp>
        <p:nvSpPr>
          <p:cNvPr id="22" name="TextBox 21"/>
          <p:cNvSpPr txBox="1"/>
          <p:nvPr/>
        </p:nvSpPr>
        <p:spPr>
          <a:xfrm>
            <a:off x="4576243" y="3688510"/>
            <a:ext cx="7356856" cy="634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80000"/>
              </a:lnSpc>
              <a:spcAft>
                <a:spcPts val="0"/>
              </a:spcAft>
            </a:pPr>
            <a:r>
              <a:rPr lang="uk-UA" sz="2200" dirty="0" smtClean="0"/>
              <a:t>П</a:t>
            </a:r>
            <a:r>
              <a:rPr lang="uk-UA" sz="2200" dirty="0"/>
              <a:t>івнічний шляхопровід (м. </a:t>
            </a:r>
            <a:r>
              <a:rPr lang="uk-UA" sz="2200" dirty="0" smtClean="0"/>
              <a:t>Костянтинівка, вартість проекту – 26 </a:t>
            </a:r>
            <a:r>
              <a:rPr lang="uk-UA" sz="2200" dirty="0"/>
              <a:t>млн. грн</a:t>
            </a:r>
            <a:r>
              <a:rPr lang="uk-UA" sz="2200" dirty="0" smtClean="0"/>
              <a:t>.) </a:t>
            </a:r>
            <a:endParaRPr lang="uk-UA" sz="22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3952597" y="1947993"/>
            <a:ext cx="627434" cy="58753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3928231" y="2851970"/>
            <a:ext cx="627434" cy="58753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3946599" y="3656795"/>
            <a:ext cx="627434" cy="58753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31673" y="829531"/>
            <a:ext cx="3340675" cy="4862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marL="342900" indent="-342900">
              <a:spcAft>
                <a:spcPts val="100"/>
              </a:spcAft>
              <a:buFont typeface="Wingdings" panose="05000000000000000000" pitchFamily="2" charset="2"/>
              <a:buChar char="ü"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 algn="just">
              <a:lnSpc>
                <a:spcPct val="80000"/>
              </a:lnSpc>
              <a:spcAft>
                <a:spcPts val="0"/>
              </a:spcAft>
              <a:buNone/>
            </a:pPr>
            <a:r>
              <a:rPr lang="uk-UA" sz="3200" dirty="0" smtClean="0"/>
              <a:t>Відкрито рух:</a:t>
            </a:r>
            <a:endParaRPr lang="uk-UA" sz="32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3952597" y="1071344"/>
            <a:ext cx="627434" cy="58753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31" y="4325586"/>
            <a:ext cx="3271587" cy="185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  <p:bldP spid="22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3" y="0"/>
            <a:ext cx="12207933" cy="6313714"/>
            <a:chOff x="-15933" y="0"/>
            <a:chExt cx="12207933" cy="6313714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3" y="643036"/>
              <a:ext cx="12192002" cy="56706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ЖИТЛОВО-КОМУНАЛЬНЕ ГОСПОДАРСТВО - </a:t>
            </a:r>
            <a:r>
              <a:rPr lang="uk-UA" sz="3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  <a:r>
              <a:rPr lang="uk-UA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612" y="1415367"/>
            <a:ext cx="73848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marL="342900" indent="-342900">
              <a:spcAft>
                <a:spcPts val="100"/>
              </a:spcAft>
              <a:buFont typeface="Wingdings" panose="05000000000000000000" pitchFamily="2" charset="2"/>
              <a:buChar char="ü"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 algn="just">
              <a:lnSpc>
                <a:spcPct val="90000"/>
              </a:lnSpc>
              <a:spcAft>
                <a:spcPts val="0"/>
              </a:spcAft>
              <a:buNone/>
            </a:pPr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4594919" y="2691856"/>
            <a:ext cx="7199251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uk-UA" sz="2400" dirty="0" smtClean="0"/>
              <a:t>Проведено реконструкцію 16 км теплових мереж</a:t>
            </a:r>
            <a:endParaRPr lang="uk-UA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594919" y="3131860"/>
            <a:ext cx="7368950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uk-UA" sz="2400" dirty="0" smtClean="0"/>
              <a:t>Замінено 46 км водопровідних мереж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154017" y="907717"/>
            <a:ext cx="458150" cy="42901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97500" y="1412008"/>
            <a:ext cx="76049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/>
            <a:r>
              <a:rPr lang="uk-UA" sz="2400" dirty="0" smtClean="0"/>
              <a:t>Переоснащено 530 км мереж зовнішнього освітлення</a:t>
            </a:r>
            <a:endParaRPr lang="uk-UA" sz="24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4" b="16720"/>
          <a:stretch/>
        </p:blipFill>
        <p:spPr>
          <a:xfrm>
            <a:off x="8265577" y="3929334"/>
            <a:ext cx="3477536" cy="228045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145685" y="1472337"/>
            <a:ext cx="458150" cy="42901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118565" y="2088430"/>
            <a:ext cx="458150" cy="42901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145685" y="2711491"/>
            <a:ext cx="458150" cy="4290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120838" y="3087060"/>
            <a:ext cx="458150" cy="4290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098158" y="3499727"/>
            <a:ext cx="458150" cy="42901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87149" y="1914017"/>
            <a:ext cx="7368950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 algn="just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uk-UA" sz="2400" dirty="0"/>
              <a:t>Відкрито насосну станцію першого підйому 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(</a:t>
            </a:r>
            <a:r>
              <a:rPr lang="uk-UA" sz="2400" dirty="0" err="1"/>
              <a:t>сел</a:t>
            </a:r>
            <a:r>
              <a:rPr lang="uk-UA" sz="2400" dirty="0" smtClean="0"/>
              <a:t>. </a:t>
            </a:r>
            <a:r>
              <a:rPr lang="uk-UA" sz="2400" dirty="0" err="1" smtClean="0"/>
              <a:t>Семенівка</a:t>
            </a:r>
            <a:r>
              <a:rPr lang="uk-UA" sz="2400" dirty="0" smtClean="0"/>
              <a:t>)</a:t>
            </a:r>
            <a:endParaRPr lang="uk-UA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4602689" y="3530597"/>
            <a:ext cx="7368950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uk-UA" sz="2400" dirty="0" smtClean="0"/>
              <a:t>Замінено 2,4 км каналізаційних мереж</a:t>
            </a:r>
            <a:endParaRPr lang="uk-UA" sz="24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5" y="1388930"/>
            <a:ext cx="3676855" cy="222520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587149" y="775828"/>
            <a:ext cx="7356857" cy="683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uk-UA" sz="2400" dirty="0"/>
              <a:t>Відбудовано </a:t>
            </a:r>
            <a:r>
              <a:rPr lang="uk-UA" sz="2400" dirty="0" smtClean="0"/>
              <a:t>32 житлових об</a:t>
            </a:r>
            <a:r>
              <a:rPr lang="en-US" sz="2400" dirty="0"/>
              <a:t>’</a:t>
            </a:r>
            <a:r>
              <a:rPr lang="uk-UA" sz="2400" dirty="0" err="1" smtClean="0"/>
              <a:t>єкти</a:t>
            </a:r>
            <a:r>
              <a:rPr lang="uk-UA" sz="2400" dirty="0" smtClean="0"/>
              <a:t> </a:t>
            </a:r>
            <a:br>
              <a:rPr lang="uk-UA" sz="2400" dirty="0" smtClean="0"/>
            </a:br>
            <a:r>
              <a:rPr lang="uk-UA" sz="2400" dirty="0" smtClean="0"/>
              <a:t>(м. </a:t>
            </a:r>
            <a:r>
              <a:rPr lang="uk-UA" sz="2400" dirty="0" err="1" smtClean="0"/>
              <a:t>Слов</a:t>
            </a:r>
            <a:r>
              <a:rPr lang="en-US" sz="2400" dirty="0"/>
              <a:t>’</a:t>
            </a:r>
            <a:r>
              <a:rPr lang="uk-UA" sz="2400" dirty="0" err="1" smtClean="0"/>
              <a:t>янськ</a:t>
            </a:r>
            <a:r>
              <a:rPr lang="uk-UA" sz="2400" dirty="0" smtClean="0"/>
              <a:t>, м. Миколаївка, м. </a:t>
            </a:r>
            <a:r>
              <a:rPr lang="uk-UA" sz="2400" dirty="0" err="1" smtClean="0"/>
              <a:t>Красногорівка</a:t>
            </a:r>
            <a:r>
              <a:rPr lang="uk-UA" sz="2400" dirty="0" smtClean="0"/>
              <a:t>)</a:t>
            </a:r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3935655"/>
            <a:ext cx="3701599" cy="2225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27" y="3935369"/>
            <a:ext cx="3317000" cy="22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9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6" grpId="0"/>
      <p:bldP spid="23" grpId="0"/>
      <p:bldP spid="24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3" y="0"/>
            <a:ext cx="12207933" cy="6313714"/>
            <a:chOff x="-15933" y="0"/>
            <a:chExt cx="12207933" cy="6313714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3" y="643036"/>
              <a:ext cx="12192002" cy="56706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БЕЗПЕЧНЕ СУСПІЛЬСТВО - </a:t>
            </a:r>
            <a:r>
              <a:rPr lang="uk-UA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t="22879" r="28350" b="20156"/>
          <a:stretch/>
        </p:blipFill>
        <p:spPr>
          <a:xfrm>
            <a:off x="4216857" y="4015647"/>
            <a:ext cx="3795086" cy="21600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r="16311"/>
          <a:stretch/>
        </p:blipFill>
        <p:spPr>
          <a:xfrm>
            <a:off x="234023" y="926827"/>
            <a:ext cx="1585560" cy="27519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55777" y="2602650"/>
            <a:ext cx="7620001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17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uk-UA" sz="2200" dirty="0" smtClean="0"/>
              <a:t>Розпочала роботу патрульна поліція </a:t>
            </a:r>
            <a:br>
              <a:rPr lang="uk-UA" sz="2200" dirty="0" smtClean="0"/>
            </a:br>
            <a:r>
              <a:rPr lang="uk-UA" sz="2200" dirty="0" smtClean="0"/>
              <a:t>(м. </a:t>
            </a:r>
            <a:r>
              <a:rPr lang="uk-UA" sz="2200" dirty="0" err="1" smtClean="0"/>
              <a:t>Слов</a:t>
            </a:r>
            <a:r>
              <a:rPr lang="en-US" sz="2200" dirty="0"/>
              <a:t>’</a:t>
            </a:r>
            <a:r>
              <a:rPr lang="uk-UA" sz="2200" dirty="0" err="1" smtClean="0"/>
              <a:t>янськ</a:t>
            </a:r>
            <a:r>
              <a:rPr lang="uk-UA" sz="2200" dirty="0" smtClean="0"/>
              <a:t>, м. Краматорськ, м. </a:t>
            </a:r>
            <a:r>
              <a:rPr lang="uk-UA" sz="2200" dirty="0"/>
              <a:t>Маріуполь)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55778" y="3287425"/>
            <a:ext cx="7604069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17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uk-UA" sz="2200" dirty="0"/>
              <a:t>Відкрито </a:t>
            </a:r>
            <a:r>
              <a:rPr lang="ru-RU" sz="2200" dirty="0"/>
              <a:t>перший в </a:t>
            </a:r>
            <a:r>
              <a:rPr lang="ru-RU" sz="2200" dirty="0" err="1"/>
              <a:t>Україні</a:t>
            </a:r>
            <a:r>
              <a:rPr lang="ru-RU" sz="2200" dirty="0"/>
              <a:t> </a:t>
            </a:r>
            <a:r>
              <a:rPr lang="ru-RU" sz="2200" dirty="0" err="1"/>
              <a:t>єдиний</a:t>
            </a:r>
            <a:r>
              <a:rPr lang="ru-RU" sz="2200" dirty="0"/>
              <a:t> </a:t>
            </a:r>
            <a:r>
              <a:rPr lang="ru-RU" sz="2200" dirty="0" err="1"/>
              <a:t>аналітичний</a:t>
            </a:r>
            <a:r>
              <a:rPr lang="ru-RU" sz="2200" dirty="0"/>
              <a:t> </a:t>
            </a:r>
            <a:r>
              <a:rPr lang="ru-RU" sz="2200" dirty="0" err="1"/>
              <a:t>сервісний</a:t>
            </a:r>
            <a:r>
              <a:rPr lang="ru-RU" sz="2200" dirty="0"/>
              <a:t> </a:t>
            </a:r>
            <a:r>
              <a:rPr lang="ru-RU" sz="2200" dirty="0" smtClean="0"/>
              <a:t>центр </a:t>
            </a:r>
            <a:r>
              <a:rPr lang="uk-UA" sz="2200" dirty="0" smtClean="0"/>
              <a:t>(м</a:t>
            </a:r>
            <a:r>
              <a:rPr lang="uk-UA" sz="2200" dirty="0"/>
              <a:t>. </a:t>
            </a:r>
            <a:r>
              <a:rPr lang="uk-UA" sz="2200" dirty="0" smtClean="0"/>
              <a:t>Маріуполь) </a:t>
            </a:r>
            <a:endParaRPr lang="uk-UA" sz="2200" dirty="0"/>
          </a:p>
        </p:txBody>
      </p:sp>
      <p:sp>
        <p:nvSpPr>
          <p:cNvPr id="22" name="TextBox 21"/>
          <p:cNvSpPr txBox="1"/>
          <p:nvPr/>
        </p:nvSpPr>
        <p:spPr>
          <a:xfrm>
            <a:off x="4355777" y="756034"/>
            <a:ext cx="7588134" cy="3970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17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uk-UA" sz="2200" dirty="0" smtClean="0"/>
              <a:t>Відкрито телевежу на горі </a:t>
            </a:r>
            <a:r>
              <a:rPr lang="uk-UA" sz="2200" dirty="0" err="1" smtClean="0"/>
              <a:t>Карачун</a:t>
            </a:r>
            <a:endParaRPr lang="uk-UA" sz="2200" dirty="0"/>
          </a:p>
        </p:txBody>
      </p:sp>
      <p:sp>
        <p:nvSpPr>
          <p:cNvPr id="24" name="TextBox 23"/>
          <p:cNvSpPr txBox="1"/>
          <p:nvPr/>
        </p:nvSpPr>
        <p:spPr>
          <a:xfrm>
            <a:off x="4323912" y="1184725"/>
            <a:ext cx="7604069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17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uk-UA" sz="2200" dirty="0"/>
              <a:t>Забезпечено </a:t>
            </a:r>
            <a:r>
              <a:rPr lang="uk-UA" sz="2200" dirty="0" smtClean="0"/>
              <a:t>функціонування 4 КПВВ </a:t>
            </a:r>
            <a:br>
              <a:rPr lang="uk-UA" sz="2200" dirty="0" smtClean="0"/>
            </a:br>
            <a:r>
              <a:rPr lang="uk-UA" sz="2200" dirty="0" smtClean="0"/>
              <a:t>(«</a:t>
            </a:r>
            <a:r>
              <a:rPr lang="uk-UA" sz="2200" dirty="0" err="1"/>
              <a:t>Майорськ</a:t>
            </a:r>
            <a:r>
              <a:rPr lang="uk-UA" sz="2200" dirty="0" smtClean="0"/>
              <a:t>», «</a:t>
            </a:r>
            <a:r>
              <a:rPr lang="uk-UA" sz="2200" dirty="0" err="1"/>
              <a:t>Мар’їнка</a:t>
            </a:r>
            <a:r>
              <a:rPr lang="uk-UA" sz="2200" dirty="0" smtClean="0"/>
              <a:t>», «</a:t>
            </a:r>
            <a:r>
              <a:rPr lang="uk-UA" sz="2200" dirty="0"/>
              <a:t>Новотроїцьке</a:t>
            </a:r>
            <a:r>
              <a:rPr lang="uk-UA" sz="2200" dirty="0" smtClean="0"/>
              <a:t>», «</a:t>
            </a:r>
            <a:r>
              <a:rPr lang="uk-UA" sz="2200" dirty="0" err="1"/>
              <a:t>Гнутове</a:t>
            </a:r>
            <a:r>
              <a:rPr lang="uk-UA" sz="2200" dirty="0" smtClean="0"/>
              <a:t>»)</a:t>
            </a:r>
            <a:endParaRPr lang="uk-UA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3" y="4023267"/>
            <a:ext cx="3712962" cy="2158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71709" y="1894048"/>
            <a:ext cx="7588138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17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uk-UA" sz="2200" dirty="0"/>
              <a:t>Відкрито </a:t>
            </a:r>
            <a:r>
              <a:rPr lang="uk-UA" sz="2200" dirty="0" smtClean="0"/>
              <a:t>3 </a:t>
            </a:r>
            <a:r>
              <a:rPr lang="uk-UA" sz="2200" dirty="0"/>
              <a:t>Центри безпеки </a:t>
            </a:r>
            <a:r>
              <a:rPr lang="uk-UA" sz="2200" dirty="0" smtClean="0"/>
              <a:t>громадян </a:t>
            </a:r>
            <a:br>
              <a:rPr lang="uk-UA" sz="2200" dirty="0" smtClean="0"/>
            </a:br>
            <a:r>
              <a:rPr lang="uk-UA" sz="2200" dirty="0" smtClean="0"/>
              <a:t>(м</a:t>
            </a:r>
            <a:r>
              <a:rPr lang="uk-UA" sz="2200" dirty="0"/>
              <a:t>. Лиман, </a:t>
            </a:r>
            <a:r>
              <a:rPr lang="uk-UA" sz="2200" dirty="0" smtClean="0"/>
              <a:t>с</a:t>
            </a:r>
            <a:r>
              <a:rPr lang="uk-UA" sz="2200" dirty="0"/>
              <a:t>. </a:t>
            </a:r>
            <a:r>
              <a:rPr lang="uk-UA" sz="2200" dirty="0" smtClean="0"/>
              <a:t>Шахове, </a:t>
            </a:r>
            <a:r>
              <a:rPr lang="uk-UA" sz="2200" dirty="0" err="1" smtClean="0"/>
              <a:t>сел</a:t>
            </a:r>
            <a:r>
              <a:rPr lang="uk-UA" sz="2200" dirty="0"/>
              <a:t>. Черкаське)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6" b="10222"/>
          <a:stretch/>
        </p:blipFill>
        <p:spPr>
          <a:xfrm>
            <a:off x="1939029" y="926828"/>
            <a:ext cx="1688976" cy="275197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3819814" y="743746"/>
            <a:ext cx="520031" cy="48696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3803881" y="1288944"/>
            <a:ext cx="520031" cy="48696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3803881" y="2008372"/>
            <a:ext cx="520031" cy="48696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3811895" y="2731689"/>
            <a:ext cx="520031" cy="48696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3803881" y="3358411"/>
            <a:ext cx="520031" cy="48696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08" y="4002898"/>
            <a:ext cx="3779996" cy="21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5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3" y="0"/>
            <a:ext cx="12207933" cy="6313714"/>
            <a:chOff x="-15933" y="0"/>
            <a:chExt cx="12207933" cy="6313714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3" y="643036"/>
              <a:ext cx="12192002" cy="56706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PROZORRO </a:t>
            </a:r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1707" y="1691062"/>
            <a:ext cx="869029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17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uk-UA" sz="3000" dirty="0" smtClean="0"/>
              <a:t>За підсумками року </a:t>
            </a:r>
            <a:r>
              <a:rPr lang="uk-UA" sz="3000" dirty="0"/>
              <a:t>область </a:t>
            </a:r>
            <a:r>
              <a:rPr lang="uk-UA" sz="3000" dirty="0" smtClean="0"/>
              <a:t>зайняла </a:t>
            </a:r>
            <a:r>
              <a:rPr lang="uk-UA" sz="3000" dirty="0"/>
              <a:t>по Україні</a:t>
            </a:r>
            <a:r>
              <a:rPr lang="uk-UA" sz="3000" dirty="0" smtClean="0"/>
              <a:t>:</a:t>
            </a:r>
            <a:endParaRPr lang="uk-UA" sz="30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" y="1653496"/>
            <a:ext cx="4223250" cy="31133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84800" y="2690042"/>
            <a:ext cx="6531897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17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uk-UA" sz="2600" dirty="0" smtClean="0"/>
              <a:t>2-е </a:t>
            </a:r>
            <a:r>
              <a:rPr lang="uk-UA" sz="2600" dirty="0"/>
              <a:t>місце за відсотком економії бюджетних </a:t>
            </a:r>
            <a:r>
              <a:rPr lang="uk-UA" sz="2600" dirty="0" smtClean="0"/>
              <a:t>коштів – 10% (економія - 595,6 млн.грн)</a:t>
            </a:r>
            <a:endParaRPr lang="uk-UA" sz="2600" dirty="0"/>
          </a:p>
        </p:txBody>
      </p:sp>
      <p:sp>
        <p:nvSpPr>
          <p:cNvPr id="27" name="TextBox 26"/>
          <p:cNvSpPr txBox="1"/>
          <p:nvPr/>
        </p:nvSpPr>
        <p:spPr>
          <a:xfrm>
            <a:off x="5384800" y="3818138"/>
            <a:ext cx="653189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17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uk-UA" sz="2800" dirty="0" smtClean="0"/>
              <a:t>2-е </a:t>
            </a:r>
            <a:r>
              <a:rPr lang="uk-UA" sz="2800" dirty="0"/>
              <a:t>місце за сумою завершених </a:t>
            </a:r>
            <a:r>
              <a:rPr lang="uk-UA" sz="2800" dirty="0" smtClean="0"/>
              <a:t>торгів – 5,7 млрд. грн.</a:t>
            </a:r>
            <a:endParaRPr lang="uk-UA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384800" y="4954244"/>
            <a:ext cx="653189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17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/>
            <a:r>
              <a:rPr lang="uk-UA" sz="2800" dirty="0" smtClean="0"/>
              <a:t>3-е </a:t>
            </a:r>
            <a:r>
              <a:rPr lang="uk-UA" sz="2800" dirty="0"/>
              <a:t>місце за кількістю оголошених </a:t>
            </a:r>
            <a:r>
              <a:rPr lang="uk-UA" sz="2800" dirty="0" smtClean="0"/>
              <a:t>тендерних </a:t>
            </a:r>
            <a:r>
              <a:rPr lang="ru-RU" sz="2800" dirty="0" smtClean="0"/>
              <a:t>процедур </a:t>
            </a:r>
            <a:r>
              <a:rPr lang="uk-UA" sz="2800" dirty="0" smtClean="0"/>
              <a:t>– </a:t>
            </a:r>
            <a:r>
              <a:rPr lang="ru-RU" sz="2800" dirty="0" err="1" smtClean="0"/>
              <a:t>понад</a:t>
            </a:r>
            <a:r>
              <a:rPr lang="ru-RU" sz="2800" dirty="0" smtClean="0"/>
              <a:t> 23 тис. </a:t>
            </a:r>
            <a:endParaRPr lang="ru-RU" sz="28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393919" y="5015279"/>
            <a:ext cx="860512" cy="80579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393919" y="3940494"/>
            <a:ext cx="860512" cy="80579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393919" y="2807284"/>
            <a:ext cx="860512" cy="8057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1944" y="748240"/>
            <a:ext cx="1189274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17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uk-UA" sz="2700" dirty="0" smtClean="0"/>
              <a:t>Донецька область перша в Україні, яка впровадила систему </a:t>
            </a:r>
            <a:r>
              <a:rPr lang="en-US" sz="2700" dirty="0" smtClean="0"/>
              <a:t>PROZORRO</a:t>
            </a:r>
            <a:r>
              <a:rPr lang="uk-UA" sz="27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6437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3" y="0"/>
            <a:ext cx="12207933" cy="6313714"/>
            <a:chOff x="-15933" y="0"/>
            <a:chExt cx="12207933" cy="6313714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3" y="643036"/>
              <a:ext cx="12192002" cy="56706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ДЕЦЕНТРАЛІЗАЦІЯ - </a:t>
            </a:r>
            <a:r>
              <a:rPr lang="uk-UA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1304" y="4020719"/>
            <a:ext cx="4141620" cy="20564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64750" y="1508776"/>
            <a:ext cx="70607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6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uk-UA" sz="2200" dirty="0" smtClean="0"/>
              <a:t>10 </a:t>
            </a:r>
            <a:r>
              <a:rPr lang="uk-UA" sz="2200" dirty="0"/>
              <a:t>проектів </a:t>
            </a:r>
            <a:r>
              <a:rPr lang="uk-UA" sz="2200" dirty="0" smtClean="0"/>
              <a:t>з капітального </a:t>
            </a:r>
            <a:r>
              <a:rPr lang="uk-UA" sz="2200" dirty="0"/>
              <a:t>ремонту доріг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4504" y="1937731"/>
            <a:ext cx="7326072" cy="3970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6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uk-UA" sz="2200" dirty="0" smtClean="0"/>
              <a:t>5 </a:t>
            </a:r>
            <a:r>
              <a:rPr lang="uk-UA" sz="2200" dirty="0"/>
              <a:t>проектів з капітального ремонту водопровідних мереж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73057" y="2715887"/>
            <a:ext cx="7374145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6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uk-UA" sz="2200" dirty="0"/>
              <a:t>Придбано </a:t>
            </a:r>
            <a:r>
              <a:rPr lang="uk-UA" sz="2200" dirty="0" smtClean="0"/>
              <a:t>спеціалізовану техніку </a:t>
            </a:r>
            <a:r>
              <a:rPr lang="uk-UA" sz="2200" dirty="0"/>
              <a:t>та навісне обладнання для </a:t>
            </a:r>
            <a:r>
              <a:rPr lang="uk-UA" sz="2200" dirty="0" smtClean="0"/>
              <a:t>комунальних підприємств </a:t>
            </a:r>
            <a:endParaRPr lang="uk-UA" sz="2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9"/>
          <a:stretch/>
        </p:blipFill>
        <p:spPr>
          <a:xfrm>
            <a:off x="196038" y="1613887"/>
            <a:ext cx="3918546" cy="234221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50591" y="3384454"/>
            <a:ext cx="7281898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uk-UA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удівництво</a:t>
            </a:r>
            <a:r>
              <a:rPr lang="uk-UA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капітальний </a:t>
            </a:r>
            <a:r>
              <a:rPr lang="uk-UA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та </a:t>
            </a:r>
            <a:r>
              <a:rPr lang="uk-UA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 </a:t>
            </a:r>
            <a:r>
              <a:rPr lang="uk-UA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 інфраструктурних об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єктів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198103" y="2878300"/>
            <a:ext cx="448286" cy="41978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216464" y="2316779"/>
            <a:ext cx="448286" cy="4197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220638" y="1932397"/>
            <a:ext cx="448286" cy="41978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215877" y="1536602"/>
            <a:ext cx="448286" cy="4197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1"/>
          <a:stretch/>
        </p:blipFill>
        <p:spPr>
          <a:xfrm>
            <a:off x="4410516" y="4089171"/>
            <a:ext cx="3402556" cy="20633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84754" y="601174"/>
            <a:ext cx="862112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6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spcAft>
                <a:spcPts val="0"/>
              </a:spcAft>
            </a:pPr>
            <a:r>
              <a:rPr lang="uk-UA" sz="2800" dirty="0" smtClean="0"/>
              <a:t>Створено </a:t>
            </a:r>
            <a:r>
              <a:rPr lang="uk-UA" sz="2800" dirty="0"/>
              <a:t>6 об</a:t>
            </a:r>
            <a:r>
              <a:rPr lang="en-US" sz="2800" dirty="0"/>
              <a:t>’</a:t>
            </a:r>
            <a:r>
              <a:rPr lang="uk-UA" sz="2800" dirty="0" err="1"/>
              <a:t>єднаних</a:t>
            </a:r>
            <a:r>
              <a:rPr lang="uk-UA" sz="2800" dirty="0"/>
              <a:t> територіальних </a:t>
            </a:r>
            <a:r>
              <a:rPr lang="uk-UA" sz="2800" dirty="0" smtClean="0"/>
              <a:t>громад </a:t>
            </a:r>
            <a:endParaRPr lang="uk-UA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4705548" y="2310976"/>
            <a:ext cx="7415256" cy="3970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6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uk-UA" sz="2200" dirty="0" err="1" smtClean="0"/>
              <a:t>Термомодернізацію</a:t>
            </a:r>
            <a:r>
              <a:rPr lang="uk-UA" sz="2200" dirty="0" smtClean="0"/>
              <a:t> закладів освіти</a:t>
            </a:r>
            <a:endParaRPr lang="uk-UA" sz="22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186373" y="3509151"/>
            <a:ext cx="448286" cy="41978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8" y="4114799"/>
            <a:ext cx="3918546" cy="200773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0" y="1084044"/>
            <a:ext cx="12047202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26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uk-UA" sz="2400" dirty="0" smtClean="0"/>
              <a:t>Протягом 2016 року у </a:t>
            </a:r>
            <a:r>
              <a:rPr lang="uk-UA" sz="2400" dirty="0" err="1" smtClean="0"/>
              <a:t>Лиманській</a:t>
            </a:r>
            <a:r>
              <a:rPr lang="uk-UA" sz="2400" dirty="0" smtClean="0"/>
              <a:t>, Черкаській та </a:t>
            </a:r>
            <a:r>
              <a:rPr lang="uk-UA" sz="2400" dirty="0" err="1" smtClean="0"/>
              <a:t>Шахівській</a:t>
            </a:r>
            <a:r>
              <a:rPr lang="uk-UA" sz="2400" dirty="0" smtClean="0"/>
              <a:t> громадах реалізовано: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3251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0" grpId="0"/>
      <p:bldP spid="29" grpId="0"/>
      <p:bldP spid="30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1" y="0"/>
            <a:ext cx="12207931" cy="6311413"/>
            <a:chOff x="-15931" y="0"/>
            <a:chExt cx="12207931" cy="6311413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1" y="643036"/>
              <a:ext cx="12192000" cy="5668377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СПЕЦТЕХНІКА - </a:t>
            </a:r>
            <a:r>
              <a:rPr lang="uk-UA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9907" b="10696"/>
          <a:stretch/>
        </p:blipFill>
        <p:spPr>
          <a:xfrm>
            <a:off x="360994" y="761078"/>
            <a:ext cx="5073838" cy="26620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34" y="3540046"/>
            <a:ext cx="5073836" cy="26792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41829" y="2695614"/>
            <a:ext cx="5866102" cy="8802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17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uk-UA" sz="3200" dirty="0" smtClean="0"/>
              <a:t>19 </a:t>
            </a:r>
            <a:r>
              <a:rPr lang="uk-UA" sz="3200" dirty="0" err="1"/>
              <a:t>пожежно</a:t>
            </a:r>
            <a:r>
              <a:rPr lang="uk-UA" sz="3200" dirty="0"/>
              <a:t>-рятувальних автомобілів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1829" y="811631"/>
            <a:ext cx="5850171" cy="8802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17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uk-UA" sz="3200" dirty="0" smtClean="0"/>
              <a:t>60 </a:t>
            </a:r>
            <a:r>
              <a:rPr lang="uk-UA" sz="3200" dirty="0"/>
              <a:t>машин </a:t>
            </a:r>
            <a:r>
              <a:rPr lang="uk-UA" sz="3200" dirty="0" smtClean="0"/>
              <a:t>екстреної швидкої допомоги </a:t>
            </a:r>
            <a:endParaRPr lang="uk-UA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6341829" y="1753294"/>
            <a:ext cx="5850171" cy="8802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sz="17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uk-UA" sz="3200" dirty="0" smtClean="0"/>
              <a:t>20 </a:t>
            </a:r>
            <a:r>
              <a:rPr lang="uk-UA" sz="3200" dirty="0"/>
              <a:t>одиниць </a:t>
            </a:r>
            <a:r>
              <a:rPr lang="uk-UA" sz="3200" dirty="0" smtClean="0"/>
              <a:t>спеціалізованої комунальної техніки </a:t>
            </a:r>
            <a:r>
              <a:rPr lang="uk-UA" sz="3200" dirty="0" err="1" smtClean="0"/>
              <a:t>техніки</a:t>
            </a:r>
            <a:endParaRPr lang="uk-UA" sz="32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5621460" y="2773203"/>
            <a:ext cx="642102" cy="601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5604171" y="1925979"/>
            <a:ext cx="642102" cy="6012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5604171" y="1006159"/>
            <a:ext cx="642102" cy="6012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7" b="10873"/>
          <a:stretch/>
        </p:blipFill>
        <p:spPr>
          <a:xfrm>
            <a:off x="360994" y="3558575"/>
            <a:ext cx="5073838" cy="268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1" y="0"/>
            <a:ext cx="12207931" cy="6311413"/>
            <a:chOff x="-15931" y="0"/>
            <a:chExt cx="12207931" cy="6311413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1" y="643036"/>
              <a:ext cx="12192000" cy="5668377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0"/>
            <a:ext cx="1090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– </a:t>
            </a:r>
            <a:r>
              <a:rPr lang="uk-UA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ТРИВАЄ</a:t>
            </a:r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8131199" y="794763"/>
            <a:ext cx="3982718" cy="5347770"/>
            <a:chOff x="7802880" y="785959"/>
            <a:chExt cx="3982718" cy="534777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" t="6000" r="17155" b="1799"/>
            <a:stretch/>
          </p:blipFill>
          <p:spPr>
            <a:xfrm>
              <a:off x="7802880" y="785959"/>
              <a:ext cx="3982718" cy="53477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667582" y="3352800"/>
              <a:ext cx="1468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uk-UA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Тимчасово окупована територія</a:t>
              </a:r>
              <a:endPara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8931093" y="1519368"/>
            <a:ext cx="1818939" cy="4035508"/>
            <a:chOff x="8527149" y="1772547"/>
            <a:chExt cx="1818939" cy="4035508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4120" y="1772547"/>
              <a:ext cx="391968" cy="37106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8319" y="2476930"/>
              <a:ext cx="391968" cy="37106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1613" y="2762363"/>
              <a:ext cx="391968" cy="371063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149" y="3056280"/>
              <a:ext cx="391968" cy="371063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4809" y="2884715"/>
              <a:ext cx="391968" cy="371063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916" y="3265378"/>
              <a:ext cx="391968" cy="371063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6653" y="3229195"/>
              <a:ext cx="391968" cy="371063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1522" y="4095699"/>
              <a:ext cx="391968" cy="371063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644" y="4452318"/>
              <a:ext cx="391968" cy="371063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6163" y="5436992"/>
              <a:ext cx="391968" cy="371063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9243992" y="1634631"/>
            <a:ext cx="857902" cy="3866077"/>
            <a:chOff x="8767176" y="1826618"/>
            <a:chExt cx="857902" cy="3866077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9887" y="1826618"/>
              <a:ext cx="329411" cy="311842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715" y="2680927"/>
              <a:ext cx="329411" cy="311842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5667" y="3176999"/>
              <a:ext cx="329411" cy="311842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6581" y="3601690"/>
              <a:ext cx="329411" cy="311842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7176" y="5380853"/>
              <a:ext cx="329411" cy="311842"/>
            </a:xfrm>
            <a:prstGeom prst="rect">
              <a:avLst/>
            </a:prstGeom>
          </p:spPr>
        </p:pic>
      </p:grpSp>
      <p:grpSp>
        <p:nvGrpSpPr>
          <p:cNvPr id="62" name="Группа 61"/>
          <p:cNvGrpSpPr/>
          <p:nvPr/>
        </p:nvGrpSpPr>
        <p:grpSpPr>
          <a:xfrm>
            <a:off x="8799975" y="1600673"/>
            <a:ext cx="2123161" cy="1588111"/>
            <a:chOff x="8369675" y="1759698"/>
            <a:chExt cx="2123161" cy="1588111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3385" y="2479414"/>
              <a:ext cx="399451" cy="378147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9336" y="1759698"/>
              <a:ext cx="399451" cy="378147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890" y="2565960"/>
              <a:ext cx="399451" cy="378147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675" y="2969662"/>
              <a:ext cx="399451" cy="378147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781" y="2132446"/>
              <a:ext cx="399451" cy="378147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7400" y="2242355"/>
              <a:ext cx="399451" cy="378147"/>
            </a:xfrm>
            <a:prstGeom prst="rect">
              <a:avLst/>
            </a:prstGeom>
          </p:spPr>
        </p:pic>
      </p:grpSp>
      <p:pic>
        <p:nvPicPr>
          <p:cNvPr id="71" name="Рисунок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387" y="1411754"/>
            <a:ext cx="555534" cy="555534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1044269" y="677588"/>
            <a:ext cx="78222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uk-UA" sz="5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uk-UA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опорна школа</a:t>
            </a: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7" y="2712609"/>
            <a:ext cx="398334" cy="37708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7" y="2101907"/>
            <a:ext cx="391968" cy="371063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7" y="1593796"/>
            <a:ext cx="399451" cy="378147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56144" y="4543345"/>
            <a:ext cx="40721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Тривають роботи зі створення школи </a:t>
            </a:r>
            <a:r>
              <a:rPr lang="uk-UA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європейською якістю освіти - </a:t>
            </a:r>
            <a:r>
              <a:rPr lang="uk-UA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HUB-</a:t>
            </a:r>
            <a:r>
              <a:rPr lang="uk-UA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uk-UA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(м. Краматорськ)</a:t>
            </a:r>
            <a:endParaRPr lang="uk-UA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37"/>
          <a:stretch/>
        </p:blipFill>
        <p:spPr>
          <a:xfrm>
            <a:off x="464150" y="3354918"/>
            <a:ext cx="3733322" cy="253237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62" y="3197730"/>
            <a:ext cx="1404920" cy="140492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977698" y="1500096"/>
            <a:ext cx="78222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uk-UA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uk-UA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завершальна стадія ремонтних робіт</a:t>
            </a:r>
            <a:endParaRPr lang="uk-UA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59592" y="2079649"/>
            <a:ext cx="78222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uk-UA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uk-UA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тривають ремонтні роботи</a:t>
            </a:r>
            <a:endParaRPr lang="uk-UA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33004" y="2667267"/>
            <a:ext cx="78222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uk-UA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проводяться тендери, розпочато роботи</a:t>
            </a:r>
            <a:endParaRPr lang="uk-UA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5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2" grpId="0"/>
      <p:bldP spid="69" grpId="0"/>
      <p:bldP spid="70" grpId="0"/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3" y="0"/>
            <a:ext cx="12207933" cy="6313714"/>
            <a:chOff x="-15933" y="0"/>
            <a:chExt cx="12207933" cy="6313714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3" y="643036"/>
              <a:ext cx="12192002" cy="56706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ЕКОЛОГІЯ - </a:t>
            </a:r>
            <a:r>
              <a:rPr lang="uk-UA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ТРИВАЄ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8131199" y="794763"/>
            <a:ext cx="3982718" cy="5347770"/>
            <a:chOff x="7802880" y="785959"/>
            <a:chExt cx="3982718" cy="534777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" t="6000" r="17155" b="1799"/>
            <a:stretch/>
          </p:blipFill>
          <p:spPr>
            <a:xfrm>
              <a:off x="7802880" y="785959"/>
              <a:ext cx="3982718" cy="53477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667582" y="3352800"/>
              <a:ext cx="1468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uk-UA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Тимчасово окупована територія</a:t>
              </a:r>
              <a:endPara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35907" y="825617"/>
            <a:ext cx="727127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 озеленення, реконструкції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поліпшення 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стану зеленого господарства</a:t>
            </a: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0" y="835547"/>
            <a:ext cx="1049904" cy="6667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3" y="2358804"/>
            <a:ext cx="643618" cy="643618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2" t="7019" r="7392" b="7866"/>
          <a:stretch/>
        </p:blipFill>
        <p:spPr bwMode="auto">
          <a:xfrm>
            <a:off x="545388" y="1668209"/>
            <a:ext cx="612589" cy="60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8407190" y="1168929"/>
            <a:ext cx="2438368" cy="4798240"/>
            <a:chOff x="8407190" y="1168929"/>
            <a:chExt cx="2438368" cy="4798240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2" t="7019" r="7392" b="7866"/>
            <a:stretch/>
          </p:blipFill>
          <p:spPr bwMode="auto">
            <a:xfrm>
              <a:off x="9163670" y="2053066"/>
              <a:ext cx="411955" cy="407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2" t="7019" r="7392" b="7866"/>
            <a:stretch/>
          </p:blipFill>
          <p:spPr bwMode="auto">
            <a:xfrm>
              <a:off x="10433603" y="1859442"/>
              <a:ext cx="411955" cy="407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2" t="7019" r="7392" b="7866"/>
            <a:stretch/>
          </p:blipFill>
          <p:spPr bwMode="auto">
            <a:xfrm>
              <a:off x="9459502" y="1168929"/>
              <a:ext cx="411955" cy="407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2" t="7019" r="7392" b="7866"/>
            <a:stretch/>
          </p:blipFill>
          <p:spPr bwMode="auto">
            <a:xfrm>
              <a:off x="8726446" y="2888129"/>
              <a:ext cx="411955" cy="407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2" t="7019" r="7392" b="7866"/>
            <a:stretch/>
          </p:blipFill>
          <p:spPr bwMode="auto">
            <a:xfrm>
              <a:off x="9607621" y="2743535"/>
              <a:ext cx="411955" cy="407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2" t="7019" r="7392" b="7866"/>
            <a:stretch/>
          </p:blipFill>
          <p:spPr bwMode="auto">
            <a:xfrm>
              <a:off x="8407190" y="3903970"/>
              <a:ext cx="411955" cy="407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2" t="7019" r="7392" b="7866"/>
            <a:stretch/>
          </p:blipFill>
          <p:spPr bwMode="auto">
            <a:xfrm>
              <a:off x="9061143" y="5559273"/>
              <a:ext cx="411955" cy="407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2" t="7019" r="7392" b="7866"/>
            <a:stretch/>
          </p:blipFill>
          <p:spPr bwMode="auto">
            <a:xfrm>
              <a:off x="9857531" y="4875218"/>
              <a:ext cx="411955" cy="407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2" t="7019" r="7392" b="7866"/>
            <a:stretch/>
          </p:blipFill>
          <p:spPr bwMode="auto">
            <a:xfrm>
              <a:off x="8879922" y="4441482"/>
              <a:ext cx="411955" cy="407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2" t="7019" r="7392" b="7866"/>
            <a:stretch/>
          </p:blipFill>
          <p:spPr bwMode="auto">
            <a:xfrm>
              <a:off x="9360942" y="3961473"/>
              <a:ext cx="411955" cy="407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" name="TextBox 67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543238" y="1589223"/>
            <a:ext cx="683537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проектів у сфері раціонального використання водних ресурсів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45918" y="2346353"/>
            <a:ext cx="683537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 державної системи моніторингу навколишнього природного середовища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299052" y="971793"/>
            <a:ext cx="2189030" cy="4428105"/>
            <a:chOff x="8299052" y="971793"/>
            <a:chExt cx="2189030" cy="4428105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8022" y="971793"/>
              <a:ext cx="653205" cy="429717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1420" y="3051560"/>
              <a:ext cx="653205" cy="429717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7124" y="1890058"/>
              <a:ext cx="653205" cy="429717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9052" y="3464905"/>
              <a:ext cx="653205" cy="429717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5590" y="4258797"/>
              <a:ext cx="653205" cy="429717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665" y="4970181"/>
              <a:ext cx="653205" cy="429717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232" y="2428726"/>
              <a:ext cx="653205" cy="429717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883" y="4144510"/>
              <a:ext cx="653205" cy="429717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877" y="2323555"/>
              <a:ext cx="653205" cy="429717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>
          <a:xfrm>
            <a:off x="8651932" y="1332892"/>
            <a:ext cx="2202048" cy="4423872"/>
            <a:chOff x="8651932" y="1332892"/>
            <a:chExt cx="2202048" cy="4423872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0664" y="5324254"/>
              <a:ext cx="432510" cy="432510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3888" y="2273172"/>
              <a:ext cx="430092" cy="430092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6404" y="1469503"/>
              <a:ext cx="430092" cy="430092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6181" y="1332892"/>
              <a:ext cx="430092" cy="430092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338" y="3441431"/>
              <a:ext cx="430092" cy="430092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3541" y="2760377"/>
              <a:ext cx="430092" cy="430092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2225" y="1698453"/>
              <a:ext cx="430092" cy="430092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6403" y="4881493"/>
              <a:ext cx="432510" cy="432510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1932" y="2518041"/>
              <a:ext cx="430092" cy="430092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51" y="3943622"/>
            <a:ext cx="2722285" cy="14380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950" y="3920687"/>
            <a:ext cx="2860729" cy="1454309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1352916" y="5398581"/>
            <a:ext cx="748555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Тривають роботи з реконструкції очисних споруд у містах 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Вугледар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Миколаївка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8" y="5401358"/>
            <a:ext cx="807950" cy="807950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62" y="1792986"/>
            <a:ext cx="583724" cy="583724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088" y="3698172"/>
            <a:ext cx="583724" cy="5837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552719" y="3071881"/>
            <a:ext cx="673386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Завершення другої черги робіт очисних споруд </a:t>
            </a:r>
          </a:p>
          <a:p>
            <a:pPr algn="just">
              <a:lnSpc>
                <a:spcPct val="90000"/>
              </a:lnSpc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Бахмут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Костянтинівка)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2" y="3082706"/>
            <a:ext cx="717449" cy="71744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70" y="1825583"/>
            <a:ext cx="520770" cy="52077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93" y="2227875"/>
            <a:ext cx="520770" cy="5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0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9" grpId="0"/>
      <p:bldP spid="70" grpId="0"/>
      <p:bldP spid="7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1" y="0"/>
            <a:ext cx="12207931" cy="6311413"/>
            <a:chOff x="-15931" y="0"/>
            <a:chExt cx="12207931" cy="6311413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1" y="643036"/>
              <a:ext cx="12192000" cy="5668377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ЕФЕКТИВНЕ УРЯДУВАННЯ - </a:t>
            </a:r>
            <a:r>
              <a:rPr lang="uk-UA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ТРИВАЄ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8131199" y="794763"/>
            <a:ext cx="3982718" cy="5347770"/>
            <a:chOff x="7802880" y="785959"/>
            <a:chExt cx="3982718" cy="534777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" t="6000" r="17155" b="1799"/>
            <a:stretch/>
          </p:blipFill>
          <p:spPr>
            <a:xfrm>
              <a:off x="7802880" y="785959"/>
              <a:ext cx="3982718" cy="53477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667582" y="3352800"/>
              <a:ext cx="1468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uk-UA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Тимчасово окупована територія</a:t>
              </a:r>
              <a:endPara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631660" y="762870"/>
            <a:ext cx="7293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uk-UA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центрів надання </a:t>
            </a:r>
            <a:r>
              <a:rPr lang="uk-UA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адміністративних послуг</a:t>
            </a:r>
            <a:endParaRPr lang="uk-UA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537" t="32476" r="43843" b="14845"/>
          <a:stretch/>
        </p:blipFill>
        <p:spPr>
          <a:xfrm>
            <a:off x="145474" y="796818"/>
            <a:ext cx="1413272" cy="1202522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8373992" y="1245594"/>
            <a:ext cx="2503638" cy="4582089"/>
            <a:chOff x="8006195" y="1434847"/>
            <a:chExt cx="2503638" cy="4582089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537" t="32476" r="43843" b="14845"/>
            <a:stretch/>
          </p:blipFill>
          <p:spPr>
            <a:xfrm>
              <a:off x="8618560" y="3165150"/>
              <a:ext cx="454706" cy="386900"/>
            </a:xfrm>
            <a:prstGeom prst="rect">
              <a:avLst/>
            </a:prstGeom>
          </p:spPr>
        </p:pic>
        <p:grpSp>
          <p:nvGrpSpPr>
            <p:cNvPr id="23" name="Группа 22"/>
            <p:cNvGrpSpPr/>
            <p:nvPr/>
          </p:nvGrpSpPr>
          <p:grpSpPr>
            <a:xfrm>
              <a:off x="8006195" y="1434847"/>
              <a:ext cx="2503638" cy="4582089"/>
              <a:chOff x="8006195" y="1434847"/>
              <a:chExt cx="2503638" cy="4582089"/>
            </a:xfrm>
          </p:grpSpPr>
          <p:pic>
            <p:nvPicPr>
              <p:cNvPr id="24" name="Рисунок 23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2537" t="32476" r="43843" b="14845"/>
              <a:stretch/>
            </p:blipFill>
            <p:spPr>
              <a:xfrm>
                <a:off x="9363714" y="2374939"/>
                <a:ext cx="454706" cy="386900"/>
              </a:xfrm>
              <a:prstGeom prst="rect">
                <a:avLst/>
              </a:prstGeom>
            </p:spPr>
          </p:pic>
          <p:pic>
            <p:nvPicPr>
              <p:cNvPr id="25" name="Рисунок 24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2537" t="32476" r="43843" b="14845"/>
              <a:stretch/>
            </p:blipFill>
            <p:spPr>
              <a:xfrm>
                <a:off x="9315746" y="2445029"/>
                <a:ext cx="454706" cy="386900"/>
              </a:xfrm>
              <a:prstGeom prst="rect">
                <a:avLst/>
              </a:prstGeom>
            </p:spPr>
          </p:pic>
          <p:grpSp>
            <p:nvGrpSpPr>
              <p:cNvPr id="26" name="Группа 25"/>
              <p:cNvGrpSpPr/>
              <p:nvPr/>
            </p:nvGrpSpPr>
            <p:grpSpPr>
              <a:xfrm>
                <a:off x="8006195" y="1434847"/>
                <a:ext cx="2503638" cy="4582089"/>
                <a:chOff x="8006195" y="1434847"/>
                <a:chExt cx="2503638" cy="4582089"/>
              </a:xfrm>
            </p:grpSpPr>
            <p:pic>
              <p:nvPicPr>
                <p:cNvPr id="27" name="Рисунок 2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9121094" y="5407753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28" name="Рисунок 2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9556003" y="1434847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29" name="Рисунок 2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9061643" y="2239724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30" name="Рисунок 2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9323583" y="3222246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31" name="Рисунок 30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8666388" y="4016541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32" name="Рисунок 3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8769132" y="2925764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33" name="Рисунок 3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9121094" y="1963059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34" name="Рисунок 3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9516349" y="2684301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35" name="Рисунок 3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8659963" y="5630036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36" name="Рисунок 3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8006195" y="3923672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37" name="Рисунок 3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8691509" y="3590757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38" name="Рисунок 3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8957093" y="4479581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39" name="Рисунок 3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9156837" y="2948455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40" name="Рисунок 3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8146685" y="2046274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41" name="Рисунок 40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8726657" y="5261091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42" name="Рисунок 4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8688035" y="3198204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43" name="Рисунок 4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8394420" y="2785635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44" name="Рисунок 4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8482914" y="2862058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45" name="Рисунок 4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8343206" y="2323582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46" name="Рисунок 4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8431209" y="2417626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47" name="Рисунок 4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10055127" y="2303671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48" name="Рисунок 4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10007159" y="2373761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49" name="Рисунок 4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9122069" y="1658820"/>
                  <a:ext cx="454706" cy="386900"/>
                </a:xfrm>
                <a:prstGeom prst="rect">
                  <a:avLst/>
                </a:prstGeom>
              </p:spPr>
            </p:pic>
            <p:pic>
              <p:nvPicPr>
                <p:cNvPr id="50" name="Рисунок 4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37" t="32476" r="43843" b="14845"/>
                <a:stretch/>
              </p:blipFill>
              <p:spPr>
                <a:xfrm>
                  <a:off x="9074101" y="1728910"/>
                  <a:ext cx="454706" cy="3869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05" name="TextBox 104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558746" y="4901826"/>
            <a:ext cx="6663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завершальному етапі підготовки до відкриття знаходяться ЦНАП у містах Лиман та Дружківка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58" y="2307868"/>
            <a:ext cx="3227133" cy="228543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4" y="4864979"/>
            <a:ext cx="1138784" cy="113878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90" y="1695070"/>
            <a:ext cx="678909" cy="67890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891" y="933116"/>
            <a:ext cx="678909" cy="6789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20" y="2307169"/>
            <a:ext cx="3268439" cy="225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3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3" y="0"/>
            <a:ext cx="12207933" cy="6313714"/>
            <a:chOff x="-15933" y="0"/>
            <a:chExt cx="12207933" cy="6313714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3" y="643036"/>
              <a:ext cx="12192002" cy="56706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ДЕЦЕНТРАЛІЗАЦІЯ - </a:t>
            </a:r>
            <a:r>
              <a:rPr lang="uk-UA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ТРИВАЄ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8131199" y="794763"/>
            <a:ext cx="3982718" cy="5347770"/>
            <a:chOff x="7802880" y="785959"/>
            <a:chExt cx="3982718" cy="534777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" t="6000" r="17155" b="1799"/>
            <a:stretch/>
          </p:blipFill>
          <p:spPr>
            <a:xfrm>
              <a:off x="7802880" y="785959"/>
              <a:ext cx="3982718" cy="53477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667582" y="3352800"/>
              <a:ext cx="1468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uk-UA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Тимчасово окупована територія</a:t>
              </a:r>
              <a:endPara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585746"/>
              </p:ext>
            </p:extLst>
          </p:nvPr>
        </p:nvGraphicFramePr>
        <p:xfrm>
          <a:off x="9167381" y="910825"/>
          <a:ext cx="1754578" cy="2167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" name="CorelDRAW" r:id="rId8" imgW="1746360" imgH="2152440" progId="">
                  <p:embed/>
                </p:oleObj>
              </mc:Choice>
              <mc:Fallback>
                <p:oleObj name="CorelDRAW" r:id="rId8" imgW="1746360" imgH="2152440" progId="">
                  <p:embed/>
                  <p:pic>
                    <p:nvPicPr>
                      <p:cNvPr id="0" name="Picture 8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7381" y="910825"/>
                        <a:ext cx="1754578" cy="21674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3299" y="768436"/>
            <a:ext cx="940338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uk-UA"/>
            </a:defPPr>
            <a:lvl1pPr algn="just">
              <a:spcAft>
                <a:spcPts val="800"/>
              </a:spcAft>
              <a:defRPr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uk-UA" sz="2800" dirty="0" smtClean="0"/>
              <a:t>У новостворених громадах (Миколаївська, </a:t>
            </a:r>
            <a:r>
              <a:rPr lang="uk-UA" sz="2800" dirty="0" err="1" smtClean="0"/>
              <a:t>Соледарська</a:t>
            </a:r>
            <a:r>
              <a:rPr lang="uk-UA" sz="2800" dirty="0" smtClean="0"/>
              <a:t> та Іллінівська) розпочато реалізацію проектів:</a:t>
            </a:r>
            <a:endParaRPr lang="uk-UA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3" y="2152942"/>
            <a:ext cx="1376090" cy="917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4" y="4268938"/>
            <a:ext cx="1393119" cy="10448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3" y="3157085"/>
            <a:ext cx="1395598" cy="99806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28853" y="4262091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uk-UA"/>
            </a:defPPr>
            <a:lvl1pPr algn="just">
              <a:spcAft>
                <a:spcPts val="800"/>
              </a:spcAft>
              <a:defRPr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uk-UA" sz="2800" dirty="0" smtClean="0"/>
              <a:t>Новітні центри надання </a:t>
            </a:r>
          </a:p>
          <a:p>
            <a:pPr>
              <a:spcAft>
                <a:spcPts val="0"/>
              </a:spcAft>
            </a:pPr>
            <a:r>
              <a:rPr lang="uk-UA" sz="2800" dirty="0" smtClean="0"/>
              <a:t>адміністративних послуг</a:t>
            </a:r>
            <a:endParaRPr lang="uk-UA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996349" y="5367134"/>
            <a:ext cx="7324631" cy="8679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Будівництво, капітальний ремонт та реконструкція інфраструктурних об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єктів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8853" y="2316031"/>
            <a:ext cx="553383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uk-UA"/>
            </a:defPPr>
            <a:lvl1pPr algn="just">
              <a:spcAft>
                <a:spcPts val="800"/>
              </a:spcAft>
              <a:defRPr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uk-UA" sz="2800" dirty="0" smtClean="0"/>
              <a:t>Центри безпеки громадян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06587" y="3348238"/>
            <a:ext cx="578543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uk-UA"/>
            </a:defPPr>
            <a:lvl1pPr algn="just">
              <a:spcAft>
                <a:spcPts val="800"/>
              </a:spcAft>
              <a:defRPr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uk-UA" sz="2800" dirty="0" smtClean="0"/>
              <a:t>Сучасні опорні школи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4" y="5395061"/>
            <a:ext cx="1393119" cy="7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0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19" grpId="0"/>
      <p:bldP spid="20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1" y="0"/>
            <a:ext cx="12207931" cy="6808142"/>
            <a:chOff x="-15931" y="0"/>
            <a:chExt cx="12207931" cy="6808142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1" y="643036"/>
              <a:ext cx="12192000" cy="5668377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897915" y="6284922"/>
              <a:ext cx="795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Будуємо оновлену Донеччину разом! </a:t>
              </a:r>
              <a:endPara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85369" y="0"/>
            <a:ext cx="112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Інтеграція Донеччини у єдиний Український простір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523339" y="1102711"/>
            <a:ext cx="3937710" cy="932248"/>
            <a:chOff x="1320090" y="1816018"/>
            <a:chExt cx="3937710" cy="932248"/>
          </a:xfrm>
        </p:grpSpPr>
        <p:sp>
          <p:nvSpPr>
            <p:cNvPr id="11" name="TextBox 10"/>
            <p:cNvSpPr txBox="1"/>
            <p:nvPr/>
          </p:nvSpPr>
          <p:spPr>
            <a:xfrm>
              <a:off x="2670701" y="1923072"/>
              <a:ext cx="2587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36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Освіта</a:t>
              </a: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917"/>
            <a:stretch/>
          </p:blipFill>
          <p:spPr>
            <a:xfrm>
              <a:off x="1320090" y="1816018"/>
              <a:ext cx="1350611" cy="932248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543590" y="2212085"/>
            <a:ext cx="5434297" cy="1147424"/>
            <a:chOff x="1320090" y="5275812"/>
            <a:chExt cx="5434297" cy="1147424"/>
          </a:xfrm>
        </p:grpSpPr>
        <p:sp>
          <p:nvSpPr>
            <p:cNvPr id="14" name="TextBox 13"/>
            <p:cNvSpPr txBox="1"/>
            <p:nvPr/>
          </p:nvSpPr>
          <p:spPr>
            <a:xfrm>
              <a:off x="2576766" y="5498564"/>
              <a:ext cx="4177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36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Охорона </a:t>
              </a:r>
              <a:r>
                <a:rPr lang="uk-UA" sz="36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здоров</a:t>
              </a:r>
              <a:r>
                <a:rPr lang="en-US" sz="36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r>
                <a:rPr lang="uk-UA" sz="36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</a:t>
              </a: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090" y="5275812"/>
              <a:ext cx="1147424" cy="1147424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6088034" y="3659021"/>
            <a:ext cx="5623810" cy="946151"/>
            <a:chOff x="7129923" y="5254561"/>
            <a:chExt cx="5623810" cy="946151"/>
          </a:xfrm>
        </p:grpSpPr>
        <p:sp>
          <p:nvSpPr>
            <p:cNvPr id="19" name="TextBox 18"/>
            <p:cNvSpPr txBox="1"/>
            <p:nvPr/>
          </p:nvSpPr>
          <p:spPr>
            <a:xfrm>
              <a:off x="8372703" y="5517893"/>
              <a:ext cx="4381030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600"/>
                </a:spcAft>
              </a:pPr>
              <a:r>
                <a:rPr lang="uk-UA" sz="36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Безпечне суспільство</a:t>
              </a:r>
              <a:endPara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Рисунок 28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29923" y="5254561"/>
              <a:ext cx="946152" cy="946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Группа 20"/>
          <p:cNvGrpSpPr/>
          <p:nvPr/>
        </p:nvGrpSpPr>
        <p:grpSpPr>
          <a:xfrm>
            <a:off x="625087" y="4978355"/>
            <a:ext cx="4382338" cy="1040933"/>
            <a:chOff x="6980859" y="3647689"/>
            <a:chExt cx="4382338" cy="1040933"/>
          </a:xfrm>
        </p:grpSpPr>
        <p:sp>
          <p:nvSpPr>
            <p:cNvPr id="22" name="TextBox 21"/>
            <p:cNvSpPr txBox="1"/>
            <p:nvPr/>
          </p:nvSpPr>
          <p:spPr>
            <a:xfrm>
              <a:off x="8279853" y="3832409"/>
              <a:ext cx="3083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36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Екологія</a:t>
              </a: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859" y="3647689"/>
              <a:ext cx="1040933" cy="1040933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5977887" y="1048538"/>
            <a:ext cx="5859123" cy="1200329"/>
            <a:chOff x="1719575" y="2945467"/>
            <a:chExt cx="5714316" cy="1200329"/>
          </a:xfrm>
        </p:grpSpPr>
        <p:sp>
          <p:nvSpPr>
            <p:cNvPr id="25" name="TextBox 24"/>
            <p:cNvSpPr txBox="1"/>
            <p:nvPr/>
          </p:nvSpPr>
          <p:spPr>
            <a:xfrm>
              <a:off x="2950823" y="2945467"/>
              <a:ext cx="44830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</a:t>
              </a:r>
              <a:r>
                <a:rPr lang="uk-UA" sz="36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рядування та соціальний захист</a:t>
              </a: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575" y="3138701"/>
              <a:ext cx="1128175" cy="846131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5868192" y="2190043"/>
            <a:ext cx="5400634" cy="1366838"/>
            <a:chOff x="1243045" y="3898062"/>
            <a:chExt cx="5400634" cy="1366838"/>
          </a:xfrm>
        </p:grpSpPr>
        <p:sp>
          <p:nvSpPr>
            <p:cNvPr id="28" name="TextBox 27"/>
            <p:cNvSpPr txBox="1"/>
            <p:nvPr/>
          </p:nvSpPr>
          <p:spPr>
            <a:xfrm>
              <a:off x="2705133" y="4190904"/>
              <a:ext cx="393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36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Інфраструктура</a:t>
              </a: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89" b="50517"/>
            <a:stretch/>
          </p:blipFill>
          <p:spPr>
            <a:xfrm>
              <a:off x="1243045" y="3898062"/>
              <a:ext cx="1462088" cy="1366838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483965" y="3548334"/>
            <a:ext cx="5571910" cy="1137897"/>
            <a:chOff x="6755310" y="1935664"/>
            <a:chExt cx="4751900" cy="1137897"/>
          </a:xfrm>
        </p:grpSpPr>
        <p:sp>
          <p:nvSpPr>
            <p:cNvPr id="31" name="TextBox 30"/>
            <p:cNvSpPr txBox="1"/>
            <p:nvPr/>
          </p:nvSpPr>
          <p:spPr>
            <a:xfrm>
              <a:off x="7940733" y="2031932"/>
              <a:ext cx="3566477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600"/>
                </a:spcAft>
              </a:pPr>
              <a:r>
                <a:rPr lang="uk-UA" sz="36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Молодь Спорт    Культура</a:t>
              </a: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275" t="39199" r="38763" b="21670"/>
            <a:stretch/>
          </p:blipFill>
          <p:spPr>
            <a:xfrm>
              <a:off x="6755310" y="1935664"/>
              <a:ext cx="1029410" cy="1137897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5681573" y="4995532"/>
            <a:ext cx="5170170" cy="967160"/>
            <a:chOff x="6147124" y="4769758"/>
            <a:chExt cx="5170170" cy="967160"/>
          </a:xfrm>
        </p:grpSpPr>
        <p:sp>
          <p:nvSpPr>
            <p:cNvPr id="33" name="TextBox 32"/>
            <p:cNvSpPr txBox="1"/>
            <p:nvPr/>
          </p:nvSpPr>
          <p:spPr>
            <a:xfrm>
              <a:off x="7868659" y="4970709"/>
              <a:ext cx="3448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36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Децентралізація</a:t>
              </a:r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7124" y="4769758"/>
              <a:ext cx="1721535" cy="967160"/>
            </a:xfrm>
            <a:prstGeom prst="rect">
              <a:avLst/>
            </a:prstGeom>
          </p:spPr>
        </p:pic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1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3" y="0"/>
            <a:ext cx="12207933" cy="6313714"/>
            <a:chOff x="-15933" y="0"/>
            <a:chExt cx="12207933" cy="6313714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3" y="643036"/>
              <a:ext cx="12192002" cy="56706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Надпись 2"/>
          <p:cNvSpPr txBox="1">
            <a:spLocks noChangeArrowheads="1"/>
          </p:cNvSpPr>
          <p:nvPr/>
        </p:nvSpPr>
        <p:spPr bwMode="auto">
          <a:xfrm>
            <a:off x="3874488" y="1019654"/>
            <a:ext cx="3826461" cy="336092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70000"/>
              </a:lnSpc>
              <a:spcAft>
                <a:spcPts val="0"/>
              </a:spcAft>
            </a:pPr>
            <a:r>
              <a:rPr lang="uk-UA" sz="3600" b="1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абезпечено</a:t>
            </a: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реалізацію</a:t>
            </a:r>
          </a:p>
          <a:p>
            <a:pPr algn="ctr">
              <a:lnSpc>
                <a:spcPct val="80000"/>
              </a:lnSpc>
            </a:pPr>
            <a:r>
              <a:rPr lang="uk-UA" sz="120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507</a:t>
            </a:r>
            <a:r>
              <a:rPr lang="uk-UA" sz="48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endParaRPr lang="uk-UA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endParaRPr lang="uk-UA" sz="3400" b="1" dirty="0" smtClean="0">
              <a:ln>
                <a:solidFill>
                  <a:schemeClr val="tx1"/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83835" y="4017142"/>
            <a:ext cx="2214294" cy="211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-79621" y="655785"/>
            <a:ext cx="4868152" cy="58373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240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Monitorica" panose="020B0403020202020204" pitchFamily="34" charset="0"/>
              </a:defRPr>
            </a:lvl1pPr>
          </a:lstStyle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ЗОШ СОЦР «Смарагдове місто»</a:t>
            </a: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ДНЗ «Аліса»</a:t>
            </a: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заклади освіти</a:t>
            </a:r>
          </a:p>
          <a:p>
            <a:pPr marL="285750" indent="-285750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відділення </a:t>
            </a:r>
            <a:r>
              <a:rPr lang="uk-UA" sz="1950" b="1" dirty="0" err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кардіо</a:t>
            </a: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1950" b="1" dirty="0" err="1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рентгенваскулярної</a:t>
            </a: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хірургії</a:t>
            </a:r>
            <a:endParaRPr lang="uk-UA" sz="1950" b="1" dirty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ідділення </a:t>
            </a: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дитячої </a:t>
            </a: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хірургії</a:t>
            </a:r>
            <a:endParaRPr lang="uk-UA" sz="1950" b="1" dirty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err="1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психотуберкульозне</a:t>
            </a: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відділення </a:t>
            </a:r>
            <a:endParaRPr lang="uk-UA" sz="1950" b="1" dirty="0" smtClean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5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 </a:t>
            </a:r>
            <a:r>
              <a:rPr lang="uk-UA" sz="1950" b="1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амбулаторії </a:t>
            </a:r>
            <a:endParaRPr lang="uk-UA" sz="1950" b="1" dirty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амбулаторій та 7 ФАП</a:t>
            </a: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нові спортивні майданчики</a:t>
            </a:r>
            <a:endParaRPr lang="uk-UA" sz="1950" b="1" dirty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 спортивних майданчика </a:t>
            </a: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оновлено</a:t>
            </a: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1950" b="1" dirty="0" err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молодіжних</a:t>
            </a:r>
            <a:r>
              <a:rPr lang="ru-RU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 err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endParaRPr lang="ru-RU" sz="1950" b="1" dirty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оздоровлено 84 тисячі дітей</a:t>
            </a: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еконструкція першого етапу </a:t>
            </a:r>
            <a:b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«Саду </a:t>
            </a:r>
            <a:r>
              <a:rPr lang="uk-UA" sz="1950" b="1" dirty="0" err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Бернацького</a:t>
            </a: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uk-UA" sz="1950" b="1" dirty="0" smtClean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сортувальний </a:t>
            </a: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 КП «Донецький регіональний центр поводження з відходами</a:t>
            </a: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1950" b="1" dirty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перша </a:t>
            </a: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черга реконструкції очисних споруд (м. </a:t>
            </a:r>
            <a:r>
              <a:rPr lang="uk-UA" sz="1950" b="1" dirty="0" err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Бахмут</a:t>
            </a: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Костянтинівка</a:t>
            </a:r>
            <a:r>
              <a:rPr lang="uk-UA" sz="195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lnSpc>
                <a:spcPct val="82000"/>
              </a:lnSpc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 ЦНАП м. Маріуполь</a:t>
            </a:r>
            <a:endParaRPr lang="uk-UA" sz="1950" b="1" dirty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43418" y="679951"/>
            <a:ext cx="5132651" cy="5706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мобільних соціальних офісів</a:t>
            </a: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 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uk-UA" sz="19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Семенівка</a:t>
            </a:r>
            <a:endParaRPr lang="ru-RU" sz="19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 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uk-UA" sz="19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Сіверськ</a:t>
            </a:r>
            <a:endParaRPr lang="uk-UA" sz="19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 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uk-UA" sz="19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Закітне</a:t>
            </a:r>
            <a:endParaRPr lang="uk-UA" sz="19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північний 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шляхопровід </a:t>
            </a: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Костянтинівка</a:t>
            </a: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житлових об</a:t>
            </a:r>
            <a:r>
              <a:rPr lang="en-US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9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єкти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відбудовано</a:t>
            </a: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530 </a:t>
            </a: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мереж зовнішнього освітлення </a:t>
            </a:r>
            <a:r>
              <a:rPr lang="uk-UA" sz="19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переоснащено</a:t>
            </a:r>
            <a:endParaRPr lang="uk-UA" sz="19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насосна станція 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 підйому</a:t>
            </a: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реконструйовано 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теплових мереж</a:t>
            </a: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водопровідних мереж замінено</a:t>
            </a: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</a:t>
            </a: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каналізаційних мереж замінено</a:t>
            </a: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телевежа 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горі </a:t>
            </a:r>
            <a:r>
              <a:rPr lang="uk-UA" sz="19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Карачун</a:t>
            </a:r>
            <a:endParaRPr lang="uk-UA" sz="19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Центри безпеки громадян</a:t>
            </a: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патрульна поліція</a:t>
            </a: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19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lang="ru-RU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аналітичний</a:t>
            </a:r>
            <a:r>
              <a:rPr lang="ru-RU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сервісний</a:t>
            </a:r>
            <a:r>
              <a:rPr lang="ru-RU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</a:t>
            </a: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 </a:t>
            </a:r>
            <a:r>
              <a:rPr lang="ru-RU" sz="19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децентралізації</a:t>
            </a:r>
            <a:endParaRPr lang="ru-RU" sz="19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машин екстреної швидкої допомоги </a:t>
            </a: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одиниць </a:t>
            </a: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комунальної техніки</a:t>
            </a:r>
            <a:endParaRPr lang="uk-UA" sz="19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82000"/>
              </a:lnSpc>
              <a:spcAft>
                <a:spcPts val="3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uk-UA" sz="19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пожежно</a:t>
            </a:r>
            <a:r>
              <a:rPr lang="uk-UA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-рятувальних </a:t>
            </a:r>
            <a:r>
              <a:rPr lang="uk-UA" sz="19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автомобілів</a:t>
            </a:r>
            <a:endParaRPr lang="ru-RU" sz="19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02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3" y="0"/>
            <a:ext cx="12207933" cy="6313714"/>
            <a:chOff x="-15933" y="0"/>
            <a:chExt cx="12207933" cy="6313714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3" y="643036"/>
              <a:ext cx="12192002" cy="56706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FFB"/>
                </a:clrFrom>
                <a:clrTo>
                  <a:srgbClr val="FEFF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69" y="66696"/>
              <a:ext cx="528100" cy="56083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 НА 2017 РІК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574808" y="3157702"/>
            <a:ext cx="5852109" cy="1020414"/>
            <a:chOff x="1380476" y="3446561"/>
            <a:chExt cx="5852109" cy="1020414"/>
          </a:xfrm>
        </p:grpSpPr>
        <p:sp>
          <p:nvSpPr>
            <p:cNvPr id="11" name="TextBox 10"/>
            <p:cNvSpPr txBox="1"/>
            <p:nvPr/>
          </p:nvSpPr>
          <p:spPr>
            <a:xfrm>
              <a:off x="2468234" y="3520366"/>
              <a:ext cx="47643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Впровадження </a:t>
              </a:r>
              <a:r>
                <a:rPr lang="ru-RU" sz="2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електронного</a:t>
              </a:r>
              <a:r>
                <a:rPr lang="ru-RU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урядування</a:t>
              </a:r>
              <a:endPara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476" y="3446561"/>
              <a:ext cx="1026452" cy="1020414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5533301" y="2033127"/>
            <a:ext cx="6006018" cy="1200329"/>
            <a:chOff x="1497849" y="2438982"/>
            <a:chExt cx="6006018" cy="1200329"/>
          </a:xfrm>
        </p:grpSpPr>
        <p:sp>
          <p:nvSpPr>
            <p:cNvPr id="14" name="TextBox 13"/>
            <p:cNvSpPr txBox="1"/>
            <p:nvPr/>
          </p:nvSpPr>
          <p:spPr>
            <a:xfrm>
              <a:off x="2552999" y="2438982"/>
              <a:ext cx="49508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Навчання, стажування та керівників об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r>
                <a:rPr lang="uk-UA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єднаних</a:t>
              </a:r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територіальних громад і підприємців</a:t>
              </a: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00" t="15800" r="13300" b="15500"/>
            <a:stretch/>
          </p:blipFill>
          <p:spPr>
            <a:xfrm>
              <a:off x="1497849" y="2499671"/>
              <a:ext cx="1010190" cy="921647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5676274" y="1106320"/>
            <a:ext cx="5929193" cy="873779"/>
            <a:chOff x="1611558" y="1430292"/>
            <a:chExt cx="10090768" cy="873779"/>
          </a:xfrm>
        </p:grpSpPr>
        <p:sp>
          <p:nvSpPr>
            <p:cNvPr id="19" name="TextBox 18"/>
            <p:cNvSpPr txBox="1"/>
            <p:nvPr/>
          </p:nvSpPr>
          <p:spPr>
            <a:xfrm>
              <a:off x="3316694" y="1473074"/>
              <a:ext cx="83856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Впровадження програми підтримки малого та середнього бізнесу</a:t>
              </a: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558" y="1430292"/>
              <a:ext cx="1356564" cy="868829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858597" y="1191814"/>
            <a:ext cx="2958427" cy="557304"/>
            <a:chOff x="1855381" y="2155306"/>
            <a:chExt cx="2958427" cy="557304"/>
          </a:xfrm>
        </p:grpSpPr>
        <p:sp>
          <p:nvSpPr>
            <p:cNvPr id="22" name="TextBox 21"/>
            <p:cNvSpPr txBox="1"/>
            <p:nvPr/>
          </p:nvSpPr>
          <p:spPr>
            <a:xfrm>
              <a:off x="2654808" y="2155306"/>
              <a:ext cx="2159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Освіта</a:t>
              </a: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917"/>
            <a:stretch/>
          </p:blipFill>
          <p:spPr>
            <a:xfrm>
              <a:off x="1855381" y="2162897"/>
              <a:ext cx="796407" cy="549713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858597" y="3157702"/>
            <a:ext cx="3323311" cy="665258"/>
            <a:chOff x="1725963" y="5779141"/>
            <a:chExt cx="3323311" cy="665258"/>
          </a:xfrm>
        </p:grpSpPr>
        <p:sp>
          <p:nvSpPr>
            <p:cNvPr id="25" name="TextBox 24"/>
            <p:cNvSpPr txBox="1"/>
            <p:nvPr/>
          </p:nvSpPr>
          <p:spPr>
            <a:xfrm>
              <a:off x="2496759" y="5868350"/>
              <a:ext cx="2552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Охорона </a:t>
              </a:r>
              <a:r>
                <a:rPr lang="uk-UA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здоров</a:t>
              </a:r>
              <a:r>
                <a:rPr lang="en-US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</a:t>
              </a: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963" y="5779141"/>
              <a:ext cx="665258" cy="665258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971329" y="5169893"/>
            <a:ext cx="3640172" cy="486237"/>
            <a:chOff x="7739037" y="5220348"/>
            <a:chExt cx="3640172" cy="486237"/>
          </a:xfrm>
        </p:grpSpPr>
        <p:sp>
          <p:nvSpPr>
            <p:cNvPr id="28" name="TextBox 27"/>
            <p:cNvSpPr txBox="1"/>
            <p:nvPr/>
          </p:nvSpPr>
          <p:spPr>
            <a:xfrm>
              <a:off x="8410942" y="5313778"/>
              <a:ext cx="2968267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600"/>
                </a:spcAft>
              </a:pPr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Безпечне суспільство</a:t>
              </a:r>
              <a:endPara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739037" y="5220348"/>
              <a:ext cx="486238" cy="486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Группа 29"/>
          <p:cNvGrpSpPr/>
          <p:nvPr/>
        </p:nvGrpSpPr>
        <p:grpSpPr>
          <a:xfrm>
            <a:off x="972266" y="4543232"/>
            <a:ext cx="2948018" cy="498669"/>
            <a:chOff x="7619093" y="3755894"/>
            <a:chExt cx="3968254" cy="498669"/>
          </a:xfrm>
        </p:grpSpPr>
        <p:sp>
          <p:nvSpPr>
            <p:cNvPr id="31" name="TextBox 30"/>
            <p:cNvSpPr txBox="1"/>
            <p:nvPr/>
          </p:nvSpPr>
          <p:spPr>
            <a:xfrm>
              <a:off x="8504003" y="3770309"/>
              <a:ext cx="3083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Екологія</a:t>
              </a: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093" y="3755894"/>
              <a:ext cx="662007" cy="498669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898059" y="1766454"/>
            <a:ext cx="3713442" cy="757130"/>
            <a:chOff x="1753889" y="3049834"/>
            <a:chExt cx="3713442" cy="757130"/>
          </a:xfrm>
        </p:grpSpPr>
        <p:sp>
          <p:nvSpPr>
            <p:cNvPr id="34" name="TextBox 33"/>
            <p:cNvSpPr txBox="1"/>
            <p:nvPr/>
          </p:nvSpPr>
          <p:spPr>
            <a:xfrm>
              <a:off x="2452064" y="3049834"/>
              <a:ext cx="301526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АТО та ефективне урядування</a:t>
              </a:r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889" y="3179715"/>
              <a:ext cx="698175" cy="523631"/>
            </a:xfrm>
            <a:prstGeom prst="rect">
              <a:avLst/>
            </a:prstGeom>
          </p:spPr>
        </p:pic>
      </p:grpSp>
      <p:grpSp>
        <p:nvGrpSpPr>
          <p:cNvPr id="36" name="Группа 35"/>
          <p:cNvGrpSpPr/>
          <p:nvPr/>
        </p:nvGrpSpPr>
        <p:grpSpPr>
          <a:xfrm>
            <a:off x="858597" y="2452924"/>
            <a:ext cx="3202849" cy="692406"/>
            <a:chOff x="1896010" y="4516576"/>
            <a:chExt cx="3004123" cy="680996"/>
          </a:xfrm>
        </p:grpSpPr>
        <p:sp>
          <p:nvSpPr>
            <p:cNvPr id="37" name="TextBox 36"/>
            <p:cNvSpPr txBox="1"/>
            <p:nvPr/>
          </p:nvSpPr>
          <p:spPr>
            <a:xfrm>
              <a:off x="2666539" y="4591650"/>
              <a:ext cx="2233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Інфраструктура</a:t>
              </a: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CFFFF"/>
                </a:clrFrom>
                <a:clrTo>
                  <a:srgbClr val="FC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89" b="51333"/>
            <a:stretch/>
          </p:blipFill>
          <p:spPr>
            <a:xfrm>
              <a:off x="1896010" y="4516576"/>
              <a:ext cx="740658" cy="680996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858597" y="3871049"/>
            <a:ext cx="4336595" cy="604377"/>
            <a:chOff x="7362247" y="2515308"/>
            <a:chExt cx="3417478" cy="604377"/>
          </a:xfrm>
        </p:grpSpPr>
        <p:sp>
          <p:nvSpPr>
            <p:cNvPr id="40" name="TextBox 39"/>
            <p:cNvSpPr txBox="1"/>
            <p:nvPr/>
          </p:nvSpPr>
          <p:spPr>
            <a:xfrm>
              <a:off x="7979179" y="2590263"/>
              <a:ext cx="2800546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600"/>
                </a:spcAft>
              </a:pPr>
              <a:r>
                <a:rPr lang="uk-UA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Молодь. Спорт. Культура</a:t>
              </a:r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275" t="39199" r="38763" b="21670"/>
            <a:stretch/>
          </p:blipFill>
          <p:spPr>
            <a:xfrm>
              <a:off x="7362247" y="2515308"/>
              <a:ext cx="559083" cy="604377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1677655" y="5763848"/>
            <a:ext cx="2684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Децентралізація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9" y="5740602"/>
            <a:ext cx="1013496" cy="56938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80937" y="4384975"/>
            <a:ext cx="5072090" cy="1771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майданчики зі штучним покриттям</a:t>
            </a:r>
          </a:p>
          <a:p>
            <a:pPr marL="342900" indent="-342900">
              <a:lnSpc>
                <a:spcPct val="90000"/>
              </a:lnSpc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молодіжні центри</a:t>
            </a:r>
          </a:p>
          <a:p>
            <a:pPr marL="342900" indent="-342900">
              <a:lnSpc>
                <a:spcPct val="90000"/>
              </a:lnSpc>
              <a:spcAft>
                <a:spcPts val="5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вартири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дітей-сиріт</a:t>
            </a:r>
            <a:endParaRPr lang="uk-UA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7740" y="609926"/>
            <a:ext cx="4632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Триває робота: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34485" y="615282"/>
            <a:ext cx="4632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Нові проекти: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47" y="4393898"/>
            <a:ext cx="2454617" cy="173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5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  <p:bldP spid="48" grpId="0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788" r="2381" b="7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9344" y="2512854"/>
            <a:ext cx="7580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uk-UA" sz="88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09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1" y="0"/>
            <a:ext cx="12207931" cy="6808142"/>
            <a:chOff x="-15931" y="0"/>
            <a:chExt cx="12207931" cy="6808142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1" y="643036"/>
              <a:ext cx="12192000" cy="5668377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897915" y="6284922"/>
              <a:ext cx="7953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1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Будуємо оновлену Донеччину разом! </a:t>
              </a:r>
              <a:endPara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85369" y="0"/>
            <a:ext cx="112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НАДХОДЖЕННЯ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4478777" y="725182"/>
            <a:ext cx="5925796" cy="1138383"/>
            <a:chOff x="3913792" y="1151641"/>
            <a:chExt cx="5925796" cy="1138383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13"/>
            <a:stretch/>
          </p:blipFill>
          <p:spPr>
            <a:xfrm>
              <a:off x="4052843" y="1151641"/>
              <a:ext cx="1378086" cy="1043369"/>
            </a:xfrm>
            <a:prstGeom prst="rect">
              <a:avLst/>
            </a:prstGeom>
          </p:spPr>
        </p:pic>
        <p:sp>
          <p:nvSpPr>
            <p:cNvPr id="38" name="Скругленная прямоугольная выноска 37"/>
            <p:cNvSpPr/>
            <p:nvPr/>
          </p:nvSpPr>
          <p:spPr>
            <a:xfrm>
              <a:off x="3913792" y="1172706"/>
              <a:ext cx="5925796" cy="1117318"/>
            </a:xfrm>
            <a:prstGeom prst="wedgeRoundRectCallout">
              <a:avLst>
                <a:gd name="adj1" fmla="val -55836"/>
                <a:gd name="adj2" fmla="val 103556"/>
                <a:gd name="adj3" fmla="val 16667"/>
              </a:avLst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30929" y="1284597"/>
              <a:ext cx="43258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Власні і закріплені доходи </a:t>
              </a:r>
            </a:p>
            <a:p>
              <a:pPr algn="ctr"/>
              <a:r>
                <a:rPr lang="uk-UA" sz="28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8673,6 млн. грн.</a:t>
              </a:r>
              <a:endPara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064608" y="2372804"/>
            <a:ext cx="6111933" cy="1442914"/>
            <a:chOff x="6080067" y="2090717"/>
            <a:chExt cx="6111933" cy="1442914"/>
          </a:xfrm>
        </p:grpSpPr>
        <p:sp>
          <p:nvSpPr>
            <p:cNvPr id="41" name="Скругленная прямоугольная выноска 40"/>
            <p:cNvSpPr/>
            <p:nvPr/>
          </p:nvSpPr>
          <p:spPr>
            <a:xfrm>
              <a:off x="6080067" y="2090717"/>
              <a:ext cx="5925797" cy="1442914"/>
            </a:xfrm>
            <a:prstGeom prst="wedgeRoundRectCallout">
              <a:avLst>
                <a:gd name="adj1" fmla="val -79267"/>
                <a:gd name="adj2" fmla="val 14261"/>
                <a:gd name="adj3" fmla="val 16667"/>
              </a:avLst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13"/>
            <a:stretch/>
          </p:blipFill>
          <p:spPr>
            <a:xfrm>
              <a:off x="6164518" y="2194163"/>
              <a:ext cx="1584730" cy="119982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7161456" y="2148370"/>
              <a:ext cx="503054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Трансферти з державного бюджету </a:t>
              </a:r>
            </a:p>
            <a:p>
              <a:pPr algn="ctr"/>
              <a:r>
                <a:rPr lang="uk-UA" sz="28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9231,6 млн. грн.</a:t>
              </a:r>
              <a:endPara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065081" y="4305592"/>
            <a:ext cx="6011242" cy="1577174"/>
            <a:chOff x="6080068" y="3724318"/>
            <a:chExt cx="6011242" cy="1577174"/>
          </a:xfrm>
        </p:grpSpPr>
        <p:sp>
          <p:nvSpPr>
            <p:cNvPr id="45" name="Скругленная прямоугольная выноска 44"/>
            <p:cNvSpPr/>
            <p:nvPr/>
          </p:nvSpPr>
          <p:spPr>
            <a:xfrm>
              <a:off x="6080068" y="3724584"/>
              <a:ext cx="5925796" cy="1576908"/>
            </a:xfrm>
            <a:prstGeom prst="wedgeRoundRectCallout">
              <a:avLst>
                <a:gd name="adj1" fmla="val -57149"/>
                <a:gd name="adj2" fmla="val -28998"/>
                <a:gd name="adj3" fmla="val 16667"/>
              </a:avLst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49247" y="3764653"/>
              <a:ext cx="4342063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600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Залишки коштів непідконтрольних територій </a:t>
              </a:r>
            </a:p>
            <a:p>
              <a:pPr algn="ctr"/>
              <a:r>
                <a:rPr lang="uk-UA" sz="26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2840,6 млн. грн.</a:t>
              </a:r>
              <a:endParaRPr lang="uk-UA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13"/>
            <a:stretch/>
          </p:blipFill>
          <p:spPr>
            <a:xfrm>
              <a:off x="6131410" y="3724318"/>
              <a:ext cx="1831278" cy="1386487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96087" y="1235249"/>
            <a:ext cx="5884545" cy="5038552"/>
            <a:chOff x="-74477" y="1054791"/>
            <a:chExt cx="5884545" cy="5038552"/>
          </a:xfrm>
        </p:grpSpPr>
        <p:pic>
          <p:nvPicPr>
            <p:cNvPr id="49" name="Рисунок 48"/>
            <p:cNvPicPr/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09"/>
            <a:stretch/>
          </p:blipFill>
          <p:spPr>
            <a:xfrm>
              <a:off x="-74477" y="1054791"/>
              <a:ext cx="5884545" cy="5038552"/>
            </a:xfrm>
            <a:prstGeom prst="rect">
              <a:avLst/>
            </a:prstGeom>
          </p:spPr>
        </p:pic>
        <p:sp>
          <p:nvSpPr>
            <p:cNvPr id="50" name="Надпись 2"/>
            <p:cNvSpPr txBox="1">
              <a:spLocks noChangeArrowheads="1"/>
            </p:cNvSpPr>
            <p:nvPr/>
          </p:nvSpPr>
          <p:spPr bwMode="auto">
            <a:xfrm>
              <a:off x="1419796" y="3083615"/>
              <a:ext cx="2981325" cy="142192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0"/>
                </a:spcAft>
              </a:pPr>
              <a:r>
                <a:rPr lang="uk-UA" sz="4800" b="1" dirty="0" smtClean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  <a:r>
                <a:rPr lang="en-US" sz="4800" b="1" dirty="0" smtClean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uk-UA" sz="4800" b="1" dirty="0" smtClean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745,8</a:t>
              </a:r>
              <a:endParaRPr lang="uk-UA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90000"/>
                </a:lnSpc>
                <a:spcAft>
                  <a:spcPts val="0"/>
                </a:spcAft>
              </a:pPr>
              <a:r>
                <a:rPr lang="uk-UA" sz="4800" b="1" dirty="0">
                  <a:solidFill>
                    <a:schemeClr val="accent5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млн.грн.</a:t>
              </a:r>
              <a:endParaRPr lang="uk-UA" sz="1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3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1" y="0"/>
            <a:ext cx="12207931" cy="6311413"/>
            <a:chOff x="-15931" y="0"/>
            <a:chExt cx="12207931" cy="6311413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1" y="643036"/>
              <a:ext cx="12192000" cy="5668377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0"/>
            <a:ext cx="1090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- </a:t>
            </a:r>
            <a:r>
              <a:rPr lang="uk-UA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  <a:endParaRPr lang="uk-UA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4"/>
          <a:stretch/>
        </p:blipFill>
        <p:spPr>
          <a:xfrm>
            <a:off x="120832" y="760605"/>
            <a:ext cx="5327525" cy="25464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40362" y="2229308"/>
            <a:ext cx="610738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240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Monitorica" panose="020B0403020202020204" pitchFamily="34" charset="0"/>
              </a:defRPr>
            </a:lvl1pPr>
          </a:lstStyle>
          <a:p>
            <a:pPr marL="342900" indent="-342900" algn="just">
              <a:buSzPct val="100000"/>
              <a:buFont typeface="Wingdings" panose="05000000000000000000" pitchFamily="2" charset="2"/>
              <a:buChar char="Ø"/>
            </a:pP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дошкільний </a:t>
            </a: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заклад «Аліса» на </a:t>
            </a:r>
            <a:r>
              <a:rPr lang="uk-UA" b="1" i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 </a:t>
            </a:r>
            <a:r>
              <a:rPr lang="uk-UA" b="1" i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місць </a:t>
            </a: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(с. </a:t>
            </a:r>
            <a:r>
              <a:rPr lang="uk-UA" b="1" dirty="0" err="1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Мангуш</a:t>
            </a: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b="1" dirty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0361" y="1104502"/>
            <a:ext cx="603696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240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Monitorica" panose="020B0403020202020204" pitchFamily="34" charset="0"/>
              </a:defRPr>
            </a:lvl1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загальноосвітню </a:t>
            </a: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школу </a:t>
            </a: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І-ІІІ </a:t>
            </a: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 СОЦР «Смарагдове місто» на </a:t>
            </a:r>
            <a:r>
              <a:rPr lang="uk-UA" b="1" i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</a:t>
            </a:r>
            <a:r>
              <a:rPr lang="uk-UA" b="1" i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місць </a:t>
            </a:r>
            <a:br>
              <a:rPr lang="uk-UA" b="1" i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</a:t>
            </a: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b="1" dirty="0" err="1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Святогірськ</a:t>
            </a: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uk-UA" b="1" dirty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6449" y="3015559"/>
            <a:ext cx="511769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240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Monitorica" panose="020B0403020202020204" pitchFamily="34" charset="0"/>
              </a:defRPr>
            </a:lvl1pPr>
          </a:lstStyle>
          <a:p>
            <a:pPr>
              <a:buSzPct val="200000"/>
            </a:pP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Відремонтовано 52 заклади освіти</a:t>
            </a:r>
            <a:endParaRPr lang="uk-UA" b="1" dirty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8" b="14304"/>
          <a:stretch/>
        </p:blipFill>
        <p:spPr>
          <a:xfrm>
            <a:off x="6088035" y="3504118"/>
            <a:ext cx="5489707" cy="26847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5508203" y="2904240"/>
            <a:ext cx="611891" cy="5729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7" b="3063"/>
          <a:stretch/>
        </p:blipFill>
        <p:spPr>
          <a:xfrm>
            <a:off x="120832" y="3504118"/>
            <a:ext cx="5291665" cy="26847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20094" y="570840"/>
            <a:ext cx="541929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240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Monitorica" panose="020B0403020202020204" pitchFamily="34" charset="0"/>
              </a:defRPr>
            </a:lvl1pPr>
          </a:lstStyle>
          <a:p>
            <a:pPr algn="just"/>
            <a:r>
              <a:rPr lang="uk-UA" sz="320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Відкрито:</a:t>
            </a:r>
            <a:endParaRPr lang="uk-UA" sz="3200" b="1" dirty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5486045" y="681094"/>
            <a:ext cx="611891" cy="57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3" y="0"/>
            <a:ext cx="12207933" cy="6313714"/>
            <a:chOff x="-15933" y="0"/>
            <a:chExt cx="12207933" cy="6313714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3" y="643036"/>
              <a:ext cx="12192002" cy="56706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ОХОРОНА ЗДОРОВ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- </a:t>
            </a:r>
            <a:r>
              <a:rPr lang="uk-UA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3" y="3952568"/>
            <a:ext cx="3967266" cy="2206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3"/>
          <a:stretch/>
        </p:blipFill>
        <p:spPr>
          <a:xfrm>
            <a:off x="175173" y="961708"/>
            <a:ext cx="3930597" cy="25629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9797" y="691558"/>
            <a:ext cx="6631947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 algn="just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 sz="24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uk-UA" dirty="0"/>
              <a:t>Відкрито відділення </a:t>
            </a:r>
            <a:r>
              <a:rPr lang="uk-UA" dirty="0" err="1" smtClean="0"/>
              <a:t>кардіо-</a:t>
            </a:r>
            <a:r>
              <a:rPr lang="uk-UA" dirty="0" smtClean="0"/>
              <a:t> </a:t>
            </a:r>
            <a:r>
              <a:rPr lang="uk-UA" dirty="0"/>
              <a:t>та </a:t>
            </a:r>
            <a:r>
              <a:rPr lang="uk-UA" dirty="0" err="1"/>
              <a:t>рентгенваскулярної</a:t>
            </a:r>
            <a:r>
              <a:rPr lang="uk-UA" dirty="0"/>
              <a:t> хірургії  (м. Краматорськ)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99796" y="1471456"/>
            <a:ext cx="6631947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marL="363538" indent="-363538">
              <a:spcAft>
                <a:spcPts val="100"/>
              </a:spcAft>
              <a:buFont typeface="Wingdings" panose="05000000000000000000" pitchFamily="2" charset="2"/>
              <a:buChar char="ü"/>
              <a:defRPr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 algn="just">
              <a:lnSpc>
                <a:spcPct val="90000"/>
              </a:lnSpc>
              <a:spcAft>
                <a:spcPts val="0"/>
              </a:spcAft>
              <a:buNone/>
            </a:pPr>
            <a:r>
              <a:rPr lang="uk-UA" sz="2400" dirty="0" err="1" smtClean="0"/>
              <a:t>Створенно</a:t>
            </a:r>
            <a:r>
              <a:rPr lang="uk-UA" sz="2400" dirty="0" smtClean="0"/>
              <a:t> </a:t>
            </a:r>
            <a:r>
              <a:rPr lang="uk-UA" sz="2400" dirty="0"/>
              <a:t>відділення дитячої </a:t>
            </a:r>
            <a:r>
              <a:rPr lang="uk-UA" sz="2400" dirty="0" smtClean="0"/>
              <a:t>хірургії </a:t>
            </a:r>
            <a:br>
              <a:rPr lang="uk-UA" sz="2400" dirty="0" smtClean="0"/>
            </a:br>
            <a:r>
              <a:rPr lang="uk-UA" sz="2400" dirty="0" smtClean="0"/>
              <a:t>(м</a:t>
            </a:r>
            <a:r>
              <a:rPr lang="uk-UA" sz="2400" dirty="0"/>
              <a:t>. </a:t>
            </a:r>
            <a:r>
              <a:rPr lang="uk-UA" sz="2400" dirty="0" smtClean="0"/>
              <a:t>Краматорськ)</a:t>
            </a:r>
            <a:endParaRPr lang="uk-UA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191885" y="3317706"/>
            <a:ext cx="663194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marL="363538" indent="-363538">
              <a:spcAft>
                <a:spcPts val="100"/>
              </a:spcAft>
              <a:buFont typeface="Wingdings" panose="05000000000000000000" pitchFamily="2" charset="2"/>
              <a:buChar char="ü"/>
              <a:defRPr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uk-UA" sz="2400" dirty="0" smtClean="0"/>
              <a:t>Відремонтовано 8 амбулаторій та 7 ФАП</a:t>
            </a:r>
            <a:endParaRPr lang="uk-UA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191885" y="2905790"/>
            <a:ext cx="663194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marL="363538" indent="-363538">
              <a:spcAft>
                <a:spcPts val="100"/>
              </a:spcAft>
              <a:buFont typeface="Wingdings" panose="05000000000000000000" pitchFamily="2" charset="2"/>
              <a:buChar char="ü"/>
              <a:defRPr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uk-UA" sz="2400" dirty="0" smtClean="0"/>
              <a:t>Відкрито 4 нові амбулаторії</a:t>
            </a:r>
            <a:endParaRPr lang="uk-UA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545" y="3952568"/>
            <a:ext cx="3807565" cy="22067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08" y="3952568"/>
            <a:ext cx="3579962" cy="2271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399199" y="826538"/>
            <a:ext cx="535927" cy="5018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399200" y="1649764"/>
            <a:ext cx="535927" cy="5018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399201" y="2324034"/>
            <a:ext cx="535927" cy="5018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399199" y="2825066"/>
            <a:ext cx="535927" cy="5018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191885" y="2165191"/>
            <a:ext cx="698418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marL="363538" indent="-363538">
              <a:spcAft>
                <a:spcPts val="100"/>
              </a:spcAft>
              <a:buFont typeface="Wingdings" panose="05000000000000000000" pitchFamily="2" charset="2"/>
              <a:buChar char="ü"/>
              <a:defRPr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>
              <a:spcAft>
                <a:spcPts val="800"/>
              </a:spcAft>
              <a:buNone/>
            </a:pPr>
            <a:r>
              <a:rPr lang="uk-UA" sz="2400" dirty="0" smtClean="0"/>
              <a:t>Відремонтовано </a:t>
            </a:r>
            <a:r>
              <a:rPr lang="uk-UA" sz="2400" dirty="0" err="1"/>
              <a:t>психотуберкульозне</a:t>
            </a:r>
            <a:r>
              <a:rPr lang="uk-UA" sz="2400" dirty="0"/>
              <a:t> відділення (м. </a:t>
            </a:r>
            <a:r>
              <a:rPr lang="uk-UA" sz="2400" dirty="0" err="1"/>
              <a:t>Слов</a:t>
            </a:r>
            <a:r>
              <a:rPr lang="ru-RU" sz="2400" dirty="0"/>
              <a:t>’</a:t>
            </a:r>
            <a:r>
              <a:rPr lang="uk-UA" sz="2400" dirty="0" err="1"/>
              <a:t>янськ</a:t>
            </a:r>
            <a:r>
              <a:rPr lang="uk-UA" sz="2400" dirty="0"/>
              <a:t>)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383269" y="3240912"/>
            <a:ext cx="535927" cy="5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6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18" grpId="0"/>
      <p:bldP spid="20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3" y="-15546"/>
            <a:ext cx="12207933" cy="6313714"/>
            <a:chOff x="-15933" y="0"/>
            <a:chExt cx="12207933" cy="6313714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3" y="643036"/>
              <a:ext cx="12192002" cy="56706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- </a:t>
            </a:r>
            <a:r>
              <a:rPr lang="uk-UA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12951" y="1547312"/>
            <a:ext cx="807201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spcAft>
                <a:spcPts val="100"/>
              </a:spcAft>
              <a:defRPr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363538" indent="-363538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sz="2400" dirty="0"/>
              <a:t>21 спортсмен представляв </a:t>
            </a:r>
            <a:r>
              <a:rPr lang="uk-UA" sz="2400" dirty="0" smtClean="0"/>
              <a:t>Донеччину на </a:t>
            </a:r>
            <a:r>
              <a:rPr lang="uk-UA" sz="2400" dirty="0"/>
              <a:t>ХХХІ літніх Олімпійських іграх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12951" y="5505416"/>
            <a:ext cx="805608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240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Monitorica" panose="020B0403020202020204" pitchFamily="34" charset="0"/>
              </a:defRPr>
            </a:lvl1pPr>
          </a:lstStyle>
          <a:p>
            <a:pPr marL="342900" indent="-342900" algn="just">
              <a:spcAft>
                <a:spcPts val="1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331 обласний фізкультурно-оздоровчий та спортивно-масовий захід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35510" y="2338810"/>
            <a:ext cx="804945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240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Monitorica" panose="020B0403020202020204" pitchFamily="34" charset="0"/>
              </a:defRPr>
            </a:lvl1pPr>
          </a:lstStyle>
          <a:p>
            <a:pPr marL="342900" indent="-342900" algn="just">
              <a:spcAft>
                <a:spcPts val="1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паралімпійців</a:t>
            </a: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представляли Донеччину на </a:t>
            </a: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</a:t>
            </a: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літніх </a:t>
            </a:r>
            <a:r>
              <a:rPr lang="uk-UA" b="1" dirty="0" err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Паралімпійських</a:t>
            </a: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іграх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35511" y="3110006"/>
            <a:ext cx="804945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240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Monitorica" panose="020B0403020202020204" pitchFamily="34" charset="0"/>
              </a:defRPr>
            </a:lvl1pPr>
          </a:lstStyle>
          <a:p>
            <a:pPr marL="342900" indent="-342900" algn="just">
              <a:spcAft>
                <a:spcPts val="1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нагород вибороли наші </a:t>
            </a:r>
            <a:r>
              <a:rPr lang="uk-UA" b="1" dirty="0" err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паралімпійці</a:t>
            </a: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яких </a:t>
            </a: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золоті, 1 срібна та 7 бронзових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43382" y="3927069"/>
            <a:ext cx="804158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240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Monitorica" panose="020B0403020202020204" pitchFamily="34" charset="0"/>
              </a:defRPr>
            </a:lvl1pPr>
          </a:lstStyle>
          <a:p>
            <a:pPr marL="342900" indent="-342900" algn="just">
              <a:spcAft>
                <a:spcPts val="1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обласних стипендій </a:t>
            </a:r>
            <a:r>
              <a:rPr lang="uk-UA" b="1" dirty="0" err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виплачено</a:t>
            </a: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82 перспективним спортсменам Донеччини на суму 2,1 млн.грн.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27545" y="4730269"/>
            <a:ext cx="805741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240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Monitorica" panose="020B0403020202020204" pitchFamily="34" charset="0"/>
              </a:defRPr>
            </a:lvl1pPr>
          </a:lstStyle>
          <a:p>
            <a:pPr marL="342900" indent="-342900" algn="just">
              <a:spcAft>
                <a:spcPts val="10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uk-UA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спортсменів та 34 тренери отримали одноразові грошові винагороди на суму 3,7 млн.грн</a:t>
            </a:r>
            <a:r>
              <a:rPr lang="uk-UA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44003" y="1134606"/>
            <a:ext cx="82447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marL="342900" indent="-342900" algn="just">
              <a:spcAft>
                <a:spcPts val="1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 sz="24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uk-UA" dirty="0"/>
              <a:t>Відремонтовано 143 спортивні майданчики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44003" y="674120"/>
            <a:ext cx="82447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marL="342900" indent="-342900" algn="just">
              <a:spcAft>
                <a:spcPts val="100"/>
              </a:spcAft>
              <a:buClr>
                <a:srgbClr val="FFC000"/>
              </a:buClr>
              <a:buFont typeface="Wingdings" panose="05000000000000000000" pitchFamily="2" charset="2"/>
              <a:buChar char="ü"/>
              <a:defRPr sz="24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uk-UA" dirty="0"/>
              <a:t>Збудовано 24 нових сучасних спортивних майданчиків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7"/>
          <a:stretch/>
        </p:blipFill>
        <p:spPr>
          <a:xfrm>
            <a:off x="155290" y="691855"/>
            <a:ext cx="3372233" cy="1567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6"/>
          <a:stretch/>
        </p:blipFill>
        <p:spPr>
          <a:xfrm>
            <a:off x="154738" y="2346278"/>
            <a:ext cx="3388164" cy="19264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4" b="3116"/>
          <a:stretch/>
        </p:blipFill>
        <p:spPr>
          <a:xfrm>
            <a:off x="153163" y="4390592"/>
            <a:ext cx="3391315" cy="18444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  <p:bldP spid="25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0" y="-17226"/>
            <a:ext cx="12207933" cy="6313714"/>
            <a:chOff x="-15933" y="0"/>
            <a:chExt cx="12207933" cy="6313714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3" y="643036"/>
              <a:ext cx="12192002" cy="56706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МОЛОДЬ ТА КУЛЬТУРА - </a:t>
            </a:r>
            <a:r>
              <a:rPr lang="uk-UA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2"/>
          <a:stretch/>
        </p:blipFill>
        <p:spPr>
          <a:xfrm>
            <a:off x="334521" y="669031"/>
            <a:ext cx="3656908" cy="17838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28268" y="2553317"/>
            <a:ext cx="7239795" cy="11726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spcAft>
                <a:spcPts val="100"/>
              </a:spcAft>
              <a:defRPr sz="200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  <a:buClr>
                <a:srgbClr val="FFC000"/>
              </a:buClr>
            </a:pPr>
            <a:r>
              <a:rPr lang="uk-UA" sz="2600" b="1" dirty="0"/>
              <a:t>Проведено </a:t>
            </a:r>
            <a:r>
              <a:rPr lang="uk-UA" sz="2600" b="1" dirty="0" smtClean="0"/>
              <a:t>концерт гурту «Океан Ельзи», який зібрав понад 50 </a:t>
            </a:r>
            <a:r>
              <a:rPr lang="uk-UA" sz="2600" b="1" dirty="0"/>
              <a:t>тисяч глядачів </a:t>
            </a:r>
            <a:r>
              <a:rPr lang="uk-UA" sz="2600" b="1" dirty="0" smtClean="0"/>
              <a:t/>
            </a:r>
            <a:br>
              <a:rPr lang="uk-UA" sz="2600" b="1" dirty="0" smtClean="0"/>
            </a:br>
            <a:r>
              <a:rPr lang="uk-UA" sz="2600" b="1" dirty="0" smtClean="0"/>
              <a:t>(м</a:t>
            </a:r>
            <a:r>
              <a:rPr lang="uk-UA" sz="2600" b="1" dirty="0"/>
              <a:t>. </a:t>
            </a:r>
            <a:r>
              <a:rPr lang="uk-UA" sz="2600" b="1" dirty="0" smtClean="0"/>
              <a:t>Краматорськ)</a:t>
            </a:r>
            <a:endParaRPr lang="uk-UA" sz="2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857277" y="3810466"/>
            <a:ext cx="7239795" cy="11726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spcAft>
                <a:spcPts val="100"/>
              </a:spcAft>
              <a:defRPr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  <a:buClr>
                <a:srgbClr val="FFC000"/>
              </a:buClr>
            </a:pPr>
            <a:r>
              <a:rPr lang="uk-UA" sz="2600" dirty="0"/>
              <a:t>К</a:t>
            </a:r>
            <a:r>
              <a:rPr lang="uk-UA" sz="2600" dirty="0" smtClean="0"/>
              <a:t>онцерт переможниці Євробачення-2016 </a:t>
            </a:r>
            <a:r>
              <a:rPr lang="uk-UA" sz="2600" dirty="0" err="1" smtClean="0"/>
              <a:t>Джамали</a:t>
            </a:r>
            <a:r>
              <a:rPr lang="uk-UA" sz="2600" dirty="0" smtClean="0"/>
              <a:t> зібрав понад 11 тисяч осіб </a:t>
            </a:r>
            <a:br>
              <a:rPr lang="uk-UA" sz="2600" dirty="0" smtClean="0"/>
            </a:br>
            <a:r>
              <a:rPr lang="uk-UA" sz="2600" dirty="0" smtClean="0"/>
              <a:t>(м. Краматорськ)</a:t>
            </a:r>
            <a:endParaRPr lang="uk-UA" sz="2600" dirty="0"/>
          </a:p>
        </p:txBody>
      </p:sp>
      <p:sp>
        <p:nvSpPr>
          <p:cNvPr id="26" name="TextBox 25"/>
          <p:cNvSpPr txBox="1"/>
          <p:nvPr/>
        </p:nvSpPr>
        <p:spPr>
          <a:xfrm>
            <a:off x="4794211" y="685508"/>
            <a:ext cx="7271659" cy="812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spcAft>
                <a:spcPts val="100"/>
              </a:spcAft>
              <a:defRPr sz="235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ru-RU" sz="2600" dirty="0" err="1"/>
              <a:t>Реалізовано</a:t>
            </a:r>
            <a:r>
              <a:rPr lang="ru-RU" sz="2600" dirty="0"/>
              <a:t> 15 </a:t>
            </a:r>
            <a:r>
              <a:rPr lang="ru-RU" sz="2600" dirty="0" err="1"/>
              <a:t>молодіжних</a:t>
            </a:r>
            <a:r>
              <a:rPr lang="ru-RU" sz="2600" dirty="0"/>
              <a:t> </a:t>
            </a:r>
            <a:r>
              <a:rPr lang="ru-RU" sz="2600" dirty="0" err="1"/>
              <a:t>проектів</a:t>
            </a:r>
            <a:r>
              <a:rPr lang="ru-RU" sz="2600" dirty="0"/>
              <a:t>, </a:t>
            </a:r>
            <a:r>
              <a:rPr lang="ru-RU" sz="2600" dirty="0" err="1"/>
              <a:t>якими</a:t>
            </a:r>
            <a:r>
              <a:rPr lang="ru-RU" sz="2600" dirty="0"/>
              <a:t> </a:t>
            </a:r>
            <a:r>
              <a:rPr lang="ru-RU" sz="2600" dirty="0" err="1"/>
              <a:t>охоплено</a:t>
            </a:r>
            <a:r>
              <a:rPr lang="ru-RU" sz="2600" dirty="0"/>
              <a:t> </a:t>
            </a:r>
            <a:r>
              <a:rPr lang="uk-UA" sz="2600" dirty="0"/>
              <a:t>понад 10 тисяч </a:t>
            </a:r>
            <a:r>
              <a:rPr lang="uk-UA" sz="2600" dirty="0" smtClean="0"/>
              <a:t>жителів</a:t>
            </a:r>
            <a:endParaRPr lang="uk-UA" sz="2600" dirty="0"/>
          </a:p>
        </p:txBody>
      </p:sp>
      <p:sp>
        <p:nvSpPr>
          <p:cNvPr id="27" name="TextBox 26"/>
          <p:cNvSpPr txBox="1"/>
          <p:nvPr/>
        </p:nvSpPr>
        <p:spPr>
          <a:xfrm>
            <a:off x="4857277" y="1634274"/>
            <a:ext cx="7239795" cy="812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defRPr sz="240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Monitorica" panose="020B0403020202020204" pitchFamily="34" charset="0"/>
              </a:defRPr>
            </a:lvl1pPr>
          </a:lstStyle>
          <a:p>
            <a:pPr algn="just">
              <a:lnSpc>
                <a:spcPct val="90000"/>
              </a:lnSpc>
            </a:pPr>
            <a:r>
              <a:rPr lang="uk-UA" sz="260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 </a:t>
            </a:r>
            <a:r>
              <a:rPr lang="uk-UA" sz="2600" b="1" dirty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 </a:t>
            </a:r>
            <a:r>
              <a:rPr lang="uk-UA" sz="260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оздоровлено 84 тисячі дітей області</a:t>
            </a:r>
            <a:endParaRPr lang="ru-RU" sz="2600" b="1" dirty="0">
              <a:ln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39047" y="5067615"/>
            <a:ext cx="7258025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736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аматорів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народного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взяли участь у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акції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Донеччина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-UA: 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Перезавантаження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(м.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2" r="6840" b="18396"/>
          <a:stretch/>
        </p:blipFill>
        <p:spPr>
          <a:xfrm>
            <a:off x="325176" y="4511026"/>
            <a:ext cx="3665802" cy="175402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094562" y="2852524"/>
            <a:ext cx="682144" cy="63877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113744" y="1745043"/>
            <a:ext cx="682144" cy="63877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054050" y="5328796"/>
            <a:ext cx="682144" cy="63877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094562" y="4045095"/>
            <a:ext cx="682144" cy="63877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113744" y="810206"/>
            <a:ext cx="682144" cy="63877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0" y="2512531"/>
            <a:ext cx="3657254" cy="194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2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-15933" y="0"/>
            <a:ext cx="12207933" cy="6313714"/>
            <a:chOff x="-15933" y="0"/>
            <a:chExt cx="12207933" cy="6313714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3" y="643036"/>
              <a:ext cx="12192002" cy="567067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85369" y="44519"/>
            <a:ext cx="112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ЕКОЛОГІЯ - </a:t>
            </a:r>
            <a:r>
              <a:rPr lang="uk-UA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9" y="864126"/>
            <a:ext cx="4652236" cy="27567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3" y="3949638"/>
            <a:ext cx="4594952" cy="22726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52" y="3949638"/>
            <a:ext cx="3409864" cy="22726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31543" y="631185"/>
            <a:ext cx="656045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uk-UA" sz="2000" dirty="0"/>
              <a:t>Завершено перший етап </a:t>
            </a:r>
            <a:r>
              <a:rPr lang="uk-UA" sz="2000" dirty="0" smtClean="0"/>
              <a:t>реконструкції «Саду </a:t>
            </a:r>
            <a:r>
              <a:rPr lang="uk-UA" sz="2000" dirty="0" err="1"/>
              <a:t>Бернацького</a:t>
            </a:r>
            <a:r>
              <a:rPr lang="uk-UA" sz="2000" dirty="0"/>
              <a:t>» </a:t>
            </a:r>
            <a:r>
              <a:rPr lang="uk-UA" sz="2000" dirty="0" smtClean="0"/>
              <a:t>(м</a:t>
            </a:r>
            <a:r>
              <a:rPr lang="uk-UA" sz="2000" dirty="0"/>
              <a:t>. </a:t>
            </a:r>
            <a:r>
              <a:rPr lang="uk-UA" sz="2000" dirty="0" smtClean="0"/>
              <a:t>Краматорськ)</a:t>
            </a:r>
            <a:endParaRPr lang="uk-UA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631544" y="1215159"/>
            <a:ext cx="649980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uk-UA" sz="2000" dirty="0"/>
              <a:t>Реконструйовано сортувальний відділ КП «Донецький регіональний центр поводження з </a:t>
            </a:r>
            <a:r>
              <a:rPr lang="uk-UA" sz="2000" dirty="0" smtClean="0"/>
              <a:t>відходами» </a:t>
            </a:r>
            <a:br>
              <a:rPr lang="uk-UA" sz="2000" dirty="0" smtClean="0"/>
            </a:br>
            <a:r>
              <a:rPr lang="uk-UA" sz="2000" dirty="0" smtClean="0"/>
              <a:t>(м</a:t>
            </a:r>
            <a:r>
              <a:rPr lang="uk-UA" sz="2000" dirty="0"/>
              <a:t>. </a:t>
            </a:r>
            <a:r>
              <a:rPr lang="uk-UA" sz="2000" dirty="0" smtClean="0"/>
              <a:t>Краматорськ)</a:t>
            </a:r>
            <a:endParaRPr lang="uk-UA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609745" y="2082004"/>
            <a:ext cx="654452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uk-UA" sz="2000" dirty="0"/>
              <a:t>Завершено першу чергу реконструкції очисних </a:t>
            </a:r>
            <a:r>
              <a:rPr lang="uk-UA" sz="2000" dirty="0" smtClean="0"/>
              <a:t>споруд (м</a:t>
            </a:r>
            <a:r>
              <a:rPr lang="uk-UA" sz="2000" dirty="0"/>
              <a:t>. </a:t>
            </a:r>
            <a:r>
              <a:rPr lang="uk-UA" sz="2000" dirty="0" err="1" smtClean="0"/>
              <a:t>Бахмут</a:t>
            </a:r>
            <a:r>
              <a:rPr lang="uk-UA" sz="2000" dirty="0" smtClean="0"/>
              <a:t>, вартість проекту– </a:t>
            </a:r>
            <a:r>
              <a:rPr lang="uk-UA" sz="2000" dirty="0"/>
              <a:t>55,5 млн.грн</a:t>
            </a:r>
            <a:r>
              <a:rPr lang="uk-UA" sz="2000" dirty="0" smtClean="0"/>
              <a:t>.) </a:t>
            </a:r>
            <a:endParaRPr lang="uk-UA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603878" y="2660903"/>
            <a:ext cx="65274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uk-UA" sz="2000" dirty="0"/>
              <a:t>Завершено першу чергу реконструкції очисних споруд </a:t>
            </a:r>
            <a:r>
              <a:rPr lang="uk-UA" sz="2000" dirty="0" smtClean="0"/>
              <a:t>(м</a:t>
            </a:r>
            <a:r>
              <a:rPr lang="uk-UA" sz="2000" dirty="0"/>
              <a:t>. </a:t>
            </a:r>
            <a:r>
              <a:rPr lang="uk-UA" sz="2000" dirty="0" smtClean="0"/>
              <a:t>Костянтинівка, вартість проекту – </a:t>
            </a:r>
            <a:r>
              <a:rPr lang="uk-UA" sz="2000" dirty="0"/>
              <a:t>17,5 млн.грн</a:t>
            </a:r>
            <a:r>
              <a:rPr lang="uk-UA" sz="2000" dirty="0" smtClean="0"/>
              <a:t>.) </a:t>
            </a:r>
            <a:endParaRPr lang="uk-UA" sz="20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5009507" y="728194"/>
            <a:ext cx="520031" cy="48696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5009507" y="1477717"/>
            <a:ext cx="520031" cy="48696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5009507" y="2823391"/>
            <a:ext cx="520031" cy="48696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5009507" y="2156664"/>
            <a:ext cx="520031" cy="48696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609745" y="3272985"/>
            <a:ext cx="637905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 indent="0">
              <a:spcAft>
                <a:spcPts val="100"/>
              </a:spcAft>
              <a:buFont typeface="Wingdings" panose="05000000000000000000" pitchFamily="2" charset="2"/>
              <a:buNone/>
              <a:defRPr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uk-UA" sz="2000" dirty="0" smtClean="0"/>
              <a:t>180 </a:t>
            </a:r>
            <a:r>
              <a:rPr lang="uk-UA" sz="2000" dirty="0"/>
              <a:t>дітей прийняли участь у заході «Екологічними стежками України</a:t>
            </a:r>
            <a:r>
              <a:rPr lang="uk-UA" sz="2000" dirty="0" smtClean="0"/>
              <a:t>»</a:t>
            </a:r>
            <a:endParaRPr lang="uk-UA" sz="20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987708" y="3374968"/>
            <a:ext cx="520031" cy="4869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262" y="3941541"/>
            <a:ext cx="3249538" cy="22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0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t="3373" b="86021"/>
          <a:stretch/>
        </p:blipFill>
        <p:spPr>
          <a:xfrm>
            <a:off x="-15931" y="6311413"/>
            <a:ext cx="12207932" cy="54658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0" y="0"/>
            <a:ext cx="12207931" cy="6311413"/>
            <a:chOff x="-15931" y="0"/>
            <a:chExt cx="12207931" cy="6311413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2" r="40061" b="86021"/>
            <a:stretch/>
          </p:blipFill>
          <p:spPr>
            <a:xfrm>
              <a:off x="-15931" y="643036"/>
              <a:ext cx="12192000" cy="5668377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899" b="89777"/>
            <a:stretch/>
          </p:blipFill>
          <p:spPr>
            <a:xfrm>
              <a:off x="-15931" y="0"/>
              <a:ext cx="12207931" cy="64633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575187" y="44519"/>
            <a:ext cx="11600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УРЯДУВАННЯ ТА СОЦІАЛЬНИЙ ЗАХИСТ - </a:t>
            </a:r>
            <a:r>
              <a:rPr lang="uk-UA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ВИКОНАНО</a:t>
            </a:r>
          </a:p>
          <a:p>
            <a:endParaRPr lang="uk-UA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7" b="14651"/>
          <a:stretch/>
        </p:blipFill>
        <p:spPr>
          <a:xfrm>
            <a:off x="199817" y="772858"/>
            <a:ext cx="4221861" cy="24115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22143" y="669071"/>
            <a:ext cx="6687183" cy="11310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buSzPct val="200000"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90000"/>
              </a:lnSpc>
              <a:buSzPct val="100000"/>
            </a:pPr>
            <a:r>
              <a:rPr lang="uk-UA" sz="2500" dirty="0" smtClean="0"/>
              <a:t>Відкрито ЦНАП</a:t>
            </a:r>
            <a:r>
              <a:rPr lang="uk-UA" sz="2500" dirty="0"/>
              <a:t> </a:t>
            </a:r>
            <a:r>
              <a:rPr lang="uk-UA" sz="2500" dirty="0" smtClean="0"/>
              <a:t>(м. Маріуполь)</a:t>
            </a:r>
          </a:p>
          <a:p>
            <a:pPr>
              <a:lnSpc>
                <a:spcPct val="90000"/>
              </a:lnSpc>
              <a:buSzPct val="100000"/>
            </a:pPr>
            <a:r>
              <a:rPr lang="uk-UA" sz="2500" dirty="0" smtClean="0"/>
              <a:t>- 161 вид </a:t>
            </a:r>
            <a:r>
              <a:rPr lang="uk-UA" sz="2500" dirty="0"/>
              <a:t>послуг;</a:t>
            </a:r>
          </a:p>
          <a:p>
            <a:pPr>
              <a:lnSpc>
                <a:spcPct val="90000"/>
              </a:lnSpc>
              <a:buSzPct val="100000"/>
            </a:pPr>
            <a:r>
              <a:rPr lang="uk-UA" sz="2500" dirty="0"/>
              <a:t>-  </a:t>
            </a:r>
            <a:r>
              <a:rPr lang="uk-UA" sz="2500" dirty="0" smtClean="0"/>
              <a:t>щомісячно надається понад 8 тис. послуг</a:t>
            </a:r>
            <a:endParaRPr lang="ru-RU" sz="2500" dirty="0"/>
          </a:p>
        </p:txBody>
      </p:sp>
      <p:sp>
        <p:nvSpPr>
          <p:cNvPr id="14" name="TextBox 13"/>
          <p:cNvSpPr txBox="1"/>
          <p:nvPr/>
        </p:nvSpPr>
        <p:spPr>
          <a:xfrm>
            <a:off x="2897915" y="6284922"/>
            <a:ext cx="7953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Будуємо оновлену Донеччину разом! 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7879" y="5453204"/>
            <a:ext cx="6698736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buSzPct val="200000"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buSzPct val="100000"/>
            </a:pPr>
            <a:r>
              <a:rPr lang="uk-UA" sz="2500" dirty="0" smtClean="0"/>
              <a:t>Виділено 30 </a:t>
            </a:r>
            <a:r>
              <a:rPr lang="uk-UA" sz="2500" dirty="0"/>
              <a:t>га землі </a:t>
            </a:r>
            <a:r>
              <a:rPr lang="uk-UA" sz="2500" dirty="0" smtClean="0"/>
              <a:t>для </a:t>
            </a:r>
            <a:r>
              <a:rPr lang="uk-UA" sz="2500" dirty="0"/>
              <a:t>учасників </a:t>
            </a:r>
            <a:r>
              <a:rPr lang="uk-UA" sz="2500" dirty="0" smtClean="0"/>
              <a:t>АТО</a:t>
            </a:r>
            <a:endParaRPr lang="uk-UA" sz="2500" dirty="0"/>
          </a:p>
        </p:txBody>
      </p:sp>
      <p:sp>
        <p:nvSpPr>
          <p:cNvPr id="19" name="TextBox 18"/>
          <p:cNvSpPr txBox="1"/>
          <p:nvPr/>
        </p:nvSpPr>
        <p:spPr>
          <a:xfrm>
            <a:off x="5160531" y="3961942"/>
            <a:ext cx="6778530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buSzPct val="200000"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342900" indent="-342900" algn="just">
              <a:buSzPct val="100000"/>
              <a:buFont typeface="Wingdings" panose="05000000000000000000" pitchFamily="2" charset="2"/>
              <a:buChar char="Ø"/>
            </a:pPr>
            <a:r>
              <a:rPr lang="ru-RU" sz="2500" dirty="0" smtClean="0"/>
              <a:t>411 </a:t>
            </a:r>
            <a:r>
              <a:rPr lang="ru-RU" sz="2500" dirty="0" err="1"/>
              <a:t>учасникам</a:t>
            </a:r>
            <a:r>
              <a:rPr lang="ru-RU" sz="2500" dirty="0"/>
              <a:t> АТО </a:t>
            </a:r>
            <a:r>
              <a:rPr lang="ru-RU" sz="2500" dirty="0" smtClean="0"/>
              <a:t>- </a:t>
            </a:r>
            <a:r>
              <a:rPr lang="ru-RU" sz="2500" dirty="0"/>
              <a:t>564,5 </a:t>
            </a:r>
            <a:r>
              <a:rPr lang="ru-RU" sz="2500" dirty="0" err="1"/>
              <a:t>тис.грн</a:t>
            </a:r>
            <a:r>
              <a:rPr lang="ru-RU" sz="2500" dirty="0" smtClean="0"/>
              <a:t>.</a:t>
            </a:r>
            <a:endParaRPr lang="ru-RU" sz="2500" dirty="0"/>
          </a:p>
        </p:txBody>
      </p:sp>
      <p:sp>
        <p:nvSpPr>
          <p:cNvPr id="20" name="TextBox 19"/>
          <p:cNvSpPr txBox="1"/>
          <p:nvPr/>
        </p:nvSpPr>
        <p:spPr>
          <a:xfrm>
            <a:off x="5147879" y="4515855"/>
            <a:ext cx="674879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buSzPct val="200000"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342900" indent="-342900" algn="just">
              <a:buSzPct val="100000"/>
              <a:buFont typeface="Wingdings" panose="05000000000000000000" pitchFamily="2" charset="2"/>
              <a:buChar char="Ø"/>
            </a:pPr>
            <a:r>
              <a:rPr lang="ru-RU" sz="2500" dirty="0" smtClean="0"/>
              <a:t>29 </a:t>
            </a:r>
            <a:r>
              <a:rPr lang="ru-RU" sz="2500" dirty="0"/>
              <a:t>членам </a:t>
            </a:r>
            <a:r>
              <a:rPr lang="ru-RU" sz="2500" dirty="0" err="1"/>
              <a:t>сімей</a:t>
            </a:r>
            <a:r>
              <a:rPr lang="ru-RU" sz="2500" dirty="0"/>
              <a:t> </a:t>
            </a:r>
            <a:r>
              <a:rPr lang="ru-RU" sz="2500" dirty="0" err="1"/>
              <a:t>загиблих</a:t>
            </a:r>
            <a:r>
              <a:rPr lang="ru-RU" sz="2500" dirty="0"/>
              <a:t> </a:t>
            </a:r>
            <a:r>
              <a:rPr lang="ru-RU" sz="2500" dirty="0" err="1"/>
              <a:t>учасник</a:t>
            </a:r>
            <a:r>
              <a:rPr lang="uk-UA" sz="2500" dirty="0" err="1"/>
              <a:t>ів</a:t>
            </a:r>
            <a:r>
              <a:rPr lang="uk-UA" sz="2500" dirty="0"/>
              <a:t> </a:t>
            </a:r>
            <a:r>
              <a:rPr lang="uk-UA" sz="2500" dirty="0" smtClean="0"/>
              <a:t/>
            </a:r>
            <a:br>
              <a:rPr lang="uk-UA" sz="2500" dirty="0" smtClean="0"/>
            </a:br>
            <a:r>
              <a:rPr lang="uk-UA" sz="2500" dirty="0" smtClean="0"/>
              <a:t>АТО - </a:t>
            </a:r>
            <a:r>
              <a:rPr lang="ru-RU" sz="2500" dirty="0" smtClean="0"/>
              <a:t>353,9 </a:t>
            </a:r>
            <a:r>
              <a:rPr lang="ru-RU" sz="2500" dirty="0" err="1"/>
              <a:t>тис.грн</a:t>
            </a:r>
            <a:r>
              <a:rPr lang="ru-RU" sz="2500" dirty="0" smtClean="0"/>
              <a:t>.</a:t>
            </a:r>
            <a:endParaRPr lang="ru-RU" sz="2500" dirty="0"/>
          </a:p>
        </p:txBody>
      </p:sp>
      <p:sp>
        <p:nvSpPr>
          <p:cNvPr id="21" name="TextBox 20"/>
          <p:cNvSpPr txBox="1"/>
          <p:nvPr/>
        </p:nvSpPr>
        <p:spPr>
          <a:xfrm>
            <a:off x="5191432" y="2636147"/>
            <a:ext cx="6877180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lnSpc>
                <a:spcPct val="90000"/>
              </a:lnSpc>
              <a:buSzPct val="100000"/>
              <a:defRPr sz="23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/>
            <a:r>
              <a:rPr lang="ru-RU" sz="2500" dirty="0" err="1"/>
              <a:t>Програмою</a:t>
            </a:r>
            <a:r>
              <a:rPr lang="ru-RU" sz="2500" dirty="0"/>
              <a:t> </a:t>
            </a:r>
            <a:r>
              <a:rPr lang="ru-RU" sz="2500" dirty="0" err="1"/>
              <a:t>житлових</a:t>
            </a:r>
            <a:r>
              <a:rPr lang="ru-RU" sz="2500" dirty="0"/>
              <a:t> </a:t>
            </a:r>
            <a:r>
              <a:rPr lang="ru-RU" sz="2500" dirty="0" err="1"/>
              <a:t>субсидій</a:t>
            </a:r>
            <a:r>
              <a:rPr lang="ru-RU" sz="2500" dirty="0"/>
              <a:t> </a:t>
            </a:r>
            <a:r>
              <a:rPr lang="uk-UA" sz="2500" dirty="0"/>
              <a:t>забезпечено </a:t>
            </a:r>
            <a:r>
              <a:rPr lang="uk-UA" sz="2500" dirty="0" smtClean="0"/>
              <a:t>47% родин </a:t>
            </a:r>
            <a:r>
              <a:rPr lang="uk-UA" sz="2500" dirty="0"/>
              <a:t>регіону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1" y="3341958"/>
            <a:ext cx="4203677" cy="267740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437609" y="879488"/>
            <a:ext cx="843570" cy="78993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450720" y="1780691"/>
            <a:ext cx="843570" cy="78993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450720" y="2700182"/>
            <a:ext cx="843570" cy="78993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462629" y="5332835"/>
            <a:ext cx="843570" cy="7899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50005"/>
            <a:ext cx="526763" cy="55941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47879" y="3464903"/>
            <a:ext cx="6778530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buSzPct val="200000"/>
              <a:defRPr sz="20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buSzPct val="100000"/>
            </a:pPr>
            <a:r>
              <a:rPr lang="ru-RU" sz="2500" dirty="0" err="1" smtClean="0"/>
              <a:t>Виплачено</a:t>
            </a:r>
            <a:r>
              <a:rPr lang="ru-RU" sz="2500" dirty="0" smtClean="0"/>
              <a:t> </a:t>
            </a:r>
            <a:r>
              <a:rPr lang="ru-RU" sz="2500" dirty="0" err="1" smtClean="0"/>
              <a:t>матеріальну</a:t>
            </a:r>
            <a:r>
              <a:rPr lang="ru-RU" sz="2500" dirty="0" smtClean="0"/>
              <a:t> </a:t>
            </a:r>
            <a:r>
              <a:rPr lang="ru-RU" sz="2500" dirty="0" err="1" smtClean="0"/>
              <a:t>допомогу</a:t>
            </a:r>
            <a:r>
              <a:rPr lang="ru-RU" sz="2500" dirty="0" smtClean="0"/>
              <a:t>:</a:t>
            </a:r>
            <a:endParaRPr lang="ru-RU" sz="2500" dirty="0"/>
          </a:p>
        </p:txBody>
      </p:sp>
      <p:sp>
        <p:nvSpPr>
          <p:cNvPr id="24" name="TextBox 23"/>
          <p:cNvSpPr txBox="1"/>
          <p:nvPr/>
        </p:nvSpPr>
        <p:spPr>
          <a:xfrm>
            <a:off x="5160531" y="1817121"/>
            <a:ext cx="6869120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uk-UA"/>
            </a:defPPr>
            <a:lvl1pPr>
              <a:lnSpc>
                <a:spcPct val="90000"/>
              </a:lnSpc>
              <a:buSzPct val="100000"/>
              <a:defRPr sz="2300" b="1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/>
            <a:r>
              <a:rPr lang="uk-UA" sz="2500" dirty="0"/>
              <a:t>Забезпечено роботу 25 мобільних соціальних офісів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58" t="42089" r="52532" b="23737"/>
          <a:stretch/>
        </p:blipFill>
        <p:spPr>
          <a:xfrm>
            <a:off x="4462629" y="3341958"/>
            <a:ext cx="843570" cy="78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6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6" grpId="0"/>
      <p:bldP spid="24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2538</TotalTime>
  <Words>1162</Words>
  <Application>Microsoft Office PowerPoint</Application>
  <PresentationFormat>Широкоэкранный</PresentationFormat>
  <Paragraphs>209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Янченко Андрій Юрійович</dc:creator>
  <cp:lastModifiedBy>User-DIVP2</cp:lastModifiedBy>
  <cp:revision>538</cp:revision>
  <cp:lastPrinted>2017-03-02T05:27:43Z</cp:lastPrinted>
  <dcterms:created xsi:type="dcterms:W3CDTF">2017-02-02T21:16:46Z</dcterms:created>
  <dcterms:modified xsi:type="dcterms:W3CDTF">2017-03-02T06:53:48Z</dcterms:modified>
</cp:coreProperties>
</file>